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media/media1.mov" ContentType="video/unknown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400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1pPr>
    <a:lvl2pPr marL="0" marR="0" indent="457200" algn="ctr" defTabSz="2438400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2pPr>
    <a:lvl3pPr marL="0" marR="0" indent="914400" algn="ctr" defTabSz="2438400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3pPr>
    <a:lvl4pPr marL="0" marR="0" indent="1371600" algn="ctr" defTabSz="2438400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4pPr>
    <a:lvl5pPr marL="0" marR="0" indent="1828800" algn="ctr" defTabSz="2438400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5pPr>
    <a:lvl6pPr marL="0" marR="0" indent="2286000" algn="ctr" defTabSz="2438400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6pPr>
    <a:lvl7pPr marL="0" marR="0" indent="2743200" algn="ctr" defTabSz="2438400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7pPr>
    <a:lvl8pPr marL="0" marR="0" indent="3200400" algn="ctr" defTabSz="2438400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8pPr>
    <a:lvl9pPr marL="0" marR="0" indent="3657600" algn="ctr" defTabSz="2438400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hueOff val="-217956"/>
              <a:satOff val="14368"/>
              <a:lumOff val="17764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CEEEE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571091"/>
              <a:satOff val="15926"/>
              <a:lumOff val="22314"/>
            </a:schemeClr>
          </a:solidFill>
        </a:fill>
      </a:tcStyle>
    </a:firstCol>
    <a:lastRow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45B43B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45B43B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chemeClr val="accent4">
              <a:hueOff val="349036"/>
              <a:lumOff val="17111"/>
            </a:schemeClr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BD17"/>
          </a:solidFill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FBD17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8A2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CEEEF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32C5B9"/>
          </a:solidFill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2">
                  <a:hueOff val="240640"/>
                  <a:satOff val="2542"/>
                  <a:lumOff val="-13198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chemeClr val="accent2">
              <a:hueOff val="240640"/>
              <a:satOff val="2542"/>
              <a:lumOff val="-13198"/>
            </a:schemeClr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F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9" name="Shape 14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14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14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14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14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14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14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14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14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14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</Relationships>
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<Relationship Id="rId3" Type="http://schemas.openxmlformats.org/officeDocument/2006/relationships/hyperlink" Target="https://wicg.github.io/event-timing/" TargetMode="External"/></Relationships>
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</Relationships>
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</Relationships>
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</Relationships>
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</Relationships>
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<Relationship Id="rId3" Type="http://schemas.openxmlformats.org/officeDocument/2006/relationships/hyperlink" Target="https://web.dev/tti/" TargetMode="External"/></Relationships>
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</Relationships>
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<Relationship Id="rId3" Type="http://schemas.openxmlformats.org/officeDocument/2006/relationships/hyperlink" Target="https://github.com/WICG/layout-instability" TargetMode="External"/></Relationships>
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</Relationships>

</file>

<file path=ppt/notesSlides/_rels/notesSlide19.xml.rels><?xml version="1.0" encoding="UTF-8"?>
<Relationships xmlns="http://schemas.openxmlformats.org/package/2006/relationships"><Relationship Id="rId1" Type="http://schemas.openxmlformats.org/officeDocument/2006/relationships/slide" Target="../slides/slide22.xml"/><Relationship Id="rId2" Type="http://schemas.openxmlformats.org/officeDocument/2006/relationships/notesMaster" Target="../notesMasters/notesMaster1.xml"/></Relationships>
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<Relationship Id="rId3" Type="http://schemas.openxmlformats.org/officeDocument/2006/relationships/hyperlink" Target="https://web.dev/rail/" TargetMode="External"/></Relationships>

</file>

<file path=ppt/notesSlides/_rels/notesSlide20.xml.rels><?xml version="1.0" encoding="UTF-8"?>
<Relationships xmlns="http://schemas.openxmlformats.org/package/2006/relationships"><Relationship Id="rId1" Type="http://schemas.openxmlformats.org/officeDocument/2006/relationships/slide" Target="../slides/slide23.xml"/><Relationship Id="rId2" Type="http://schemas.openxmlformats.org/officeDocument/2006/relationships/notesMaster" Target="../notesMasters/notesMaster1.xml"/></Relationships>

</file>

<file path=ppt/notesSlides/_rels/notesSlide21.xml.rels><?xml version="1.0" encoding="UTF-8"?>
<Relationships xmlns="http://schemas.openxmlformats.org/package/2006/relationships"><Relationship Id="rId1" Type="http://schemas.openxmlformats.org/officeDocument/2006/relationships/slide" Target="../slides/slide25.xml"/><Relationship Id="rId2" Type="http://schemas.openxmlformats.org/officeDocument/2006/relationships/notesMaster" Target="../notesMasters/notesMaster1.xml"/></Relationships>

</file>

<file path=ppt/notesSlides/_rels/notesSlide22.xml.rels><?xml version="1.0" encoding="UTF-8"?>
<Relationships xmlns="http://schemas.openxmlformats.org/package/2006/relationships"><Relationship Id="rId1" Type="http://schemas.openxmlformats.org/officeDocument/2006/relationships/slide" Target="../slides/slide26.xml"/><Relationship Id="rId2" Type="http://schemas.openxmlformats.org/officeDocument/2006/relationships/notesMaster" Target="../notesMasters/notesMaster1.xml"/></Relationships>

</file>

<file path=ppt/notesSlides/_rels/notesSlide23.xml.rels><?xml version="1.0" encoding="UTF-8"?>
<Relationships xmlns="http://schemas.openxmlformats.org/package/2006/relationships"><Relationship Id="rId1" Type="http://schemas.openxmlformats.org/officeDocument/2006/relationships/slide" Target="../slides/slide27.xml"/><Relationship Id="rId2" Type="http://schemas.openxmlformats.org/officeDocument/2006/relationships/notesMaster" Target="../notesMasters/notesMaster1.xml"/></Relationships>

</file>

<file path=ppt/notesSlides/_rels/notesSlide24.xml.rels><?xml version="1.0" encoding="UTF-8"?>
<Relationships xmlns="http://schemas.openxmlformats.org/package/2006/relationships"><Relationship Id="rId1" Type="http://schemas.openxmlformats.org/officeDocument/2006/relationships/slide" Target="../slides/slide28.xml"/><Relationship Id="rId2" Type="http://schemas.openxmlformats.org/officeDocument/2006/relationships/notesMaster" Target="../notesMasters/notesMaster1.xml"/><Relationship Id="rId3" Type="http://schemas.openxmlformats.org/officeDocument/2006/relationships/hyperlink" Target="https://medium.com/dev-channel/the-cost-of-javascript-84009f51e99e" TargetMode="External"/></Relationships>

</file>

<file path=ppt/notesSlides/_rels/notesSlide25.xml.rels><?xml version="1.0" encoding="UTF-8"?>
<Relationships xmlns="http://schemas.openxmlformats.org/package/2006/relationships"><Relationship Id="rId1" Type="http://schemas.openxmlformats.org/officeDocument/2006/relationships/slide" Target="../slides/slide29.xml"/><Relationship Id="rId2" Type="http://schemas.openxmlformats.org/officeDocument/2006/relationships/notesMaster" Target="../notesMasters/notesMaster1.xml"/></Relationships>

</file>

<file path=ppt/notesSlides/_rels/notesSlide26.xml.rels><?xml version="1.0" encoding="UTF-8"?>
<Relationships xmlns="http://schemas.openxmlformats.org/package/2006/relationships"><Relationship Id="rId1" Type="http://schemas.openxmlformats.org/officeDocument/2006/relationships/slide" Target="../slides/slide30.xml"/><Relationship Id="rId2" Type="http://schemas.openxmlformats.org/officeDocument/2006/relationships/notesMaster" Target="../notesMasters/notesMaster1.xml"/></Relationships>

</file>

<file path=ppt/notesSlides/_rels/notesSlide27.xml.rels><?xml version="1.0" encoding="UTF-8"?>
<Relationships xmlns="http://schemas.openxmlformats.org/package/2006/relationships"><Relationship Id="rId1" Type="http://schemas.openxmlformats.org/officeDocument/2006/relationships/slide" Target="../slides/slide31.xml"/><Relationship Id="rId2" Type="http://schemas.openxmlformats.org/officeDocument/2006/relationships/notesMaster" Target="../notesMasters/notesMaster1.xml"/></Relationships>

</file>

<file path=ppt/notesSlides/_rels/notesSlide28.xml.rels><?xml version="1.0" encoding="UTF-8"?>
<Relationships xmlns="http://schemas.openxmlformats.org/package/2006/relationships"><Relationship Id="rId1" Type="http://schemas.openxmlformats.org/officeDocument/2006/relationships/slide" Target="../slides/slide32.xml"/><Relationship Id="rId2" Type="http://schemas.openxmlformats.org/officeDocument/2006/relationships/notesMaster" Target="../notesMasters/notesMaster1.xml"/></Relationships>

</file>

<file path=ppt/notesSlides/_rels/notesSlide29.xml.rels><?xml version="1.0" encoding="UTF-8"?>
<Relationships xmlns="http://schemas.openxmlformats.org/package/2006/relationships"><Relationship Id="rId1" Type="http://schemas.openxmlformats.org/officeDocument/2006/relationships/slide" Target="../slides/slide33.xml"/><Relationship Id="rId2" Type="http://schemas.openxmlformats.org/officeDocument/2006/relationships/notesMaster" Target="../notesMasters/notesMaster1.xml"/></Relationships>
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</Relationships>

</file>

<file path=ppt/notesSlides/_rels/notesSlide30.xml.rels><?xml version="1.0" encoding="UTF-8"?>
<Relationships xmlns="http://schemas.openxmlformats.org/package/2006/relationships"><Relationship Id="rId1" Type="http://schemas.openxmlformats.org/officeDocument/2006/relationships/slide" Target="../slides/slide35.xml"/><Relationship Id="rId2" Type="http://schemas.openxmlformats.org/officeDocument/2006/relationships/notesMaster" Target="../notesMasters/notesMaster1.xml"/></Relationships>

</file>

<file path=ppt/notesSlides/_rels/notesSlide31.xml.rels><?xml version="1.0" encoding="UTF-8"?>
<Relationships xmlns="http://schemas.openxmlformats.org/package/2006/relationships"><Relationship Id="rId1" Type="http://schemas.openxmlformats.org/officeDocument/2006/relationships/slide" Target="../slides/slide36.xml"/><Relationship Id="rId2" Type="http://schemas.openxmlformats.org/officeDocument/2006/relationships/notesMaster" Target="../notesMasters/notesMaster1.xml"/></Relationships>
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</Relationships>
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</Relationships>
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</Relationships>
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</Relationships>
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</Relationships>
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1" name="Shape 16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性能优化的发展情况</a:t>
            </a:r>
          </a:p>
          <a:p>
            <a:pPr/>
            <a:r>
              <a:t>方法论，测试工具，网络优化，解决方案，以及指标等各方面</a:t>
            </a:r>
          </a:p>
          <a:p>
            <a:pPr/>
            <a:r>
              <a:rPr>
                <a:solidFill>
                  <a:schemeClr val="accent5"/>
                </a:solidFill>
              </a:rPr>
              <a:t>最早的指导思想来自于2007年，雅虎的34条军规，它侧重于性能最佳实践</a:t>
            </a:r>
            <a:r>
              <a:t>，包括 尽量减少HTTP请求数 / 减少DNS查找 / 避免重定向 / 延迟加载组件 等</a:t>
            </a:r>
          </a:p>
          <a:p>
            <a:pPr/>
            <a:r>
              <a:t>并基于其中 23 条可测试规则推出性能优化工具 Yslow</a:t>
            </a:r>
          </a:p>
          <a:p>
            <a:pPr>
              <a:defRPr>
                <a:solidFill>
                  <a:schemeClr val="accent5"/>
                </a:solidFill>
              </a:defRPr>
            </a:pPr>
            <a:r>
              <a:t>2015年谷歌提出的RAIL性能模型，从方法论层面量化了性能标准。</a:t>
            </a:r>
          </a:p>
          <a:p>
            <a:pPr/>
          </a:p>
          <a:p>
            <a:pPr/>
            <a:r>
              <a:t>测试工具方面：YSlow、WebPagetest、pageSpeedInsights、Lighthouse等</a:t>
            </a:r>
          </a:p>
          <a:p>
            <a:pPr/>
          </a:p>
          <a:p>
            <a:pPr>
              <a:defRPr>
                <a:solidFill>
                  <a:schemeClr val="accent5"/>
                </a:solidFill>
              </a:defRPr>
            </a:pPr>
            <a:r>
              <a:t>网络优化方面主要体现在协议的不断升级：</a:t>
            </a:r>
          </a:p>
          <a:p>
            <a:pPr>
              <a:defRPr>
                <a:solidFill>
                  <a:schemeClr val="accent5"/>
                </a:solidFill>
              </a:defRPr>
            </a:pPr>
            <a:r>
              <a:t>2009年，谷歌针对http/1连接无法复用、协议开销大、安全因素等多个缺陷问题开始实验spdy协议，spdy协议后来演变为http2标准</a:t>
            </a:r>
          </a:p>
          <a:p>
            <a:pPr>
              <a:defRPr>
                <a:solidFill>
                  <a:schemeClr val="accent5"/>
                </a:solidFill>
              </a:defRPr>
            </a:pPr>
            <a:r>
              <a:t>HTTP2通过多路复用、二进制流与Header压缩等技术，极大地提高了性能，但还是存在一些问题</a:t>
            </a:r>
          </a:p>
          <a:p>
            <a:pPr/>
            <a:r>
              <a:rPr>
                <a:solidFill>
                  <a:schemeClr val="accent5"/>
                </a:solidFill>
              </a:rPr>
              <a:t>谷歌在2012年为了继续优化网络性能，推出里Quic的初始版本，quic是基于UDP的多路复用和安全传输，最终在2018年基于QUIC的运输协议HTTP3正式启用，</a:t>
            </a:r>
            <a:r>
              <a:t>目前谷歌已经在使用HTTP3协议</a:t>
            </a:r>
          </a:p>
          <a:p>
            <a:pPr/>
          </a:p>
          <a:p>
            <a:pPr/>
            <a:r>
              <a:t>解决方案方面：</a:t>
            </a:r>
          </a:p>
          <a:p>
            <a:pPr/>
            <a:r>
              <a:t>2010年facebook提出了BIgPipe技术，这是一种动态网页加载技术，他可以有效地提升首屏渲染时间，接着在2016年，谷歌提出了PWA的概念，希望通过增强web的能力，全面提升web应用的性能，在2017年，PWA推广落地，</a:t>
            </a:r>
          </a:p>
          <a:p>
            <a:pPr/>
          </a:p>
          <a:p>
            <a:pPr/>
            <a:r>
              <a:t>时间轴的最后一部分是谷歌在2020年提出的web Vitals，它是一项倡议旨在为开发者提供的统一性能度量标准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48" name="Shape 24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Event Timing 提出的背景是需要跟踪输入事件的处理延迟，目前处于草案阶段</a:t>
            </a:r>
          </a:p>
          <a:p>
            <a:pPr/>
            <a:r>
              <a:t>可以用来计算 首次输入延迟(FID) 这个指标，算法也比较简单，开始处理时间-接收时间得到</a:t>
            </a:r>
          </a:p>
          <a:p>
            <a:pPr/>
          </a:p>
          <a:p>
            <a:pPr/>
          </a:p>
          <a:p>
            <a:pPr/>
            <a:r>
              <a:t>参考：</a:t>
            </a:r>
          </a:p>
          <a:p>
            <a:pPr/>
            <a:r>
              <a:rPr u="sng">
                <a:hlinkClick r:id="rId3" invalidUrl="" action="" tgtFrame="" tooltip="" history="1" highlightClick="0" endSnd="0"/>
              </a:rPr>
              <a:t>https://wicg.github.io/event-timing/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54" name="Shape 25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600"/>
            </a:pPr>
            <a:r>
              <a:t>Long Tasks API，用来监控主线程的长任务</a:t>
            </a:r>
          </a:p>
          <a:p>
            <a:pPr>
              <a:defRPr sz="1600"/>
            </a:pPr>
            <a:r>
              <a:t>耗时任务。浏览器是单线程，所有任务会被添加到主线程的队列中逐个执行。如果有任务耗时过长，主线程就会被阻塞，其他任务就只能等待，包括那些由用户交互产生的任务，从而无法及时响应用户。根据RAIL模型的Response我们了解到，页面应该在 100 ms 内响应用户输入，否则就会被用户认为卡顿。要实现小于 100 ms 的响应，单个任务必须在 50 ms 内完成。这样即使用户的输入行为发生在某个任务刚开始的时候，并且耗时 50 ms，在这个任务结束后，主线程仍有 50 ms 时间来响应用户输入，总响应时间可以控制在 100 ms 内。</a:t>
            </a:r>
          </a:p>
          <a:p>
            <a:pPr>
              <a:defRPr sz="1600"/>
            </a:pPr>
          </a:p>
          <a:p>
            <a:pPr>
              <a:defRPr sz="1600"/>
            </a:pPr>
          </a:p>
          <a:p>
            <a:pPr marL="228600" indent="-228600">
              <a:buSzPct val="100000"/>
              <a:buChar char="•"/>
              <a:defRPr sz="1600"/>
            </a:pPr>
            <a:r>
              <a:t>长任务会阻塞主线程，导致无法快速响应用户输入。对于长任务，一般的手段是通过合理拆分成子任务来优化</a:t>
            </a:r>
          </a:p>
          <a:p>
            <a:pPr marL="228600" indent="-228600">
              <a:buSzPct val="100000"/>
              <a:buChar char="•"/>
              <a:defRPr sz="1600"/>
            </a:pPr>
            <a:r>
              <a:t>通过 PerformanceObserver 来采集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58" name="Shape 25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600"/>
            </a:pPr>
            <a:r>
              <a:t>加粗的四个部分测试的是我们接下来要介绍的用户指标</a:t>
            </a:r>
          </a:p>
          <a:p>
            <a:pPr>
              <a:defRPr sz="1600"/>
            </a:pPr>
            <a:r>
              <a:t>长任务提供了用户需要关注的优化信息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65" name="Shape 26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从用户角度来看一个网页的加载过程</a:t>
            </a:r>
          </a:p>
          <a:p>
            <a:pPr/>
            <a:r>
              <a:t>首先用户关注的一定是网页内容是不是呈现得足够快。如果页面加载太慢，用户往往会失去耐心而离开</a:t>
            </a:r>
          </a:p>
          <a:p>
            <a:pPr/>
          </a:p>
          <a:p>
            <a:pPr/>
            <a:r>
              <a:t>接着用户在看到关注的内容呈现之后，会下意识去操作页面。这个时候如果页面没有及时给出反馈，那么用户会察觉到我们的页面有延迟</a:t>
            </a:r>
          </a:p>
          <a:p>
            <a:pPr/>
          </a:p>
          <a:p>
            <a:pPr/>
            <a:r>
              <a:t>最后，如果网页内容在呈现过程中出现较大的抖动，比如页面突然啪的一下出来，或者视窗内内容发生了较大偏移，这个时候用户的感受往往是不好的</a:t>
            </a:r>
          </a:p>
          <a:p>
            <a:pPr/>
          </a:p>
          <a:p>
            <a:pPr/>
            <a:r>
              <a:t>因此我们在制定指标的时候，需要能够反映用户以上三个方面的感受，概括来说就是用户可感知的加载速度、页面的响应能力以及内容呈现的平滑度。</a:t>
            </a:r>
          </a:p>
          <a:p>
            <a:pPr/>
          </a:p>
          <a:p>
            <a:pPr/>
            <a:r>
              <a:t>绿色部分的两个指标，分别是首次内容绘制时间和最大内容绘制时间，反映的是页面的加载速度，以用户看到有效内容绘制为衡量标准。</a:t>
            </a:r>
          </a:p>
          <a:p>
            <a:pPr/>
            <a:r>
              <a:t>蓝色部分有三个指标，分别是 首次输入延迟、页面可交互时间、主线程累计阻塞时间，反映的则是页面的响应能力。其中FID需要用户事件来触发，在实验室环境我们一般使用 </a:t>
            </a:r>
            <a:r>
              <a:rPr>
                <a:solidFill>
                  <a:schemeClr val="accent4">
                    <a:hueOff val="-904334"/>
                    <a:lumOff val="2953"/>
                  </a:schemeClr>
                </a:solidFill>
              </a:rPr>
              <a:t>TBT 或者 TTI </a:t>
            </a:r>
            <a:r>
              <a:t>来代替。</a:t>
            </a:r>
          </a:p>
          <a:p>
            <a:pPr/>
            <a:r>
              <a:t>橙色部分，CLS 指的是页面生命周期内累计布局偏移，反映的是页面内容呈现的平滑度，这个指标以分数的形式提供，可以测试得到。</a:t>
            </a:r>
          </a:p>
          <a:p>
            <a:pPr/>
          </a:p>
          <a:p>
            <a:pPr/>
            <a:r>
              <a:t>参考：</a:t>
            </a:r>
          </a:p>
          <a:p>
            <a:pPr/>
            <a:r>
              <a:t>https://web.dev/user-centric-performance-metrics/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73" name="Shape 27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我们先看第一组指标</a:t>
            </a:r>
          </a:p>
          <a:p>
            <a:pPr/>
            <a:r>
              <a:t>FCP是首次内容绘制，LCP最大内容绘制</a:t>
            </a:r>
          </a:p>
          <a:p>
            <a:pPr/>
            <a:r>
              <a:t>FCP相对简单，只要页面有内容出现，我们就认为达到了首次内容绘制时间</a:t>
            </a:r>
          </a:p>
          <a:p>
            <a:pPr/>
            <a:r>
              <a:t>而最大内容绘制时间需要不断跟踪页面的渲染情况。实际检测的时候，浏览器会把检测到的最大元素以事件的形式持续发给页面，所以最大内容时间的检测，一般以页面接收到的最后一个事件为主。</a:t>
            </a:r>
          </a:p>
          <a:p>
            <a:pPr/>
            <a:r>
              <a:t>目前最大内容可以是图片和文字，其中图片包括img标签、svg image、video 封面、背景图。</a:t>
            </a:r>
          </a:p>
          <a:p>
            <a:pPr/>
          </a:p>
          <a:p>
            <a:pPr/>
            <a:r>
              <a:t>说明：Element Timing API 提拱了 LCP 的检测支持。</a:t>
            </a:r>
          </a:p>
          <a:p>
            <a:p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78" name="Shape 27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TTI 是页面可交互时间。ta的检测机制比较复杂，需要同时考虑主线程和网络情况。</a:t>
            </a:r>
          </a:p>
          <a:p>
            <a:pPr/>
            <a:r>
              <a:t>图的上面是网络加载情况，底下主线程的任务分布情况，其中橙色代表的是长任务</a:t>
            </a:r>
          </a:p>
          <a:p>
            <a:pPr/>
            <a:r>
              <a:t>我们要根据网页的性能跟踪计算 TTI，需执行以下步骤</a:t>
            </a:r>
          </a:p>
          <a:p>
            <a:pPr marL="394854" indent="-394854">
              <a:buClr>
                <a:srgbClr val="000000"/>
              </a:buClr>
              <a:buSzPct val="100000"/>
              <a:buAutoNum type="arabicPeriod" startAt="1"/>
              <a:defRPr>
                <a:solidFill>
                  <a:schemeClr val="accent5"/>
                </a:solidFill>
              </a:defRPr>
            </a:pPr>
            <a:r>
              <a:t>先进行首次内容绘制（FCP）</a:t>
            </a:r>
          </a:p>
          <a:p>
            <a:pPr marL="394854" indent="-394854">
              <a:buClr>
                <a:srgbClr val="000000"/>
              </a:buClr>
              <a:buSzPct val="100000"/>
              <a:buAutoNum type="arabicPeriod" startAt="1"/>
              <a:defRPr>
                <a:solidFill>
                  <a:schemeClr val="accent5"/>
                </a:solidFill>
              </a:defRPr>
            </a:pPr>
            <a:r>
              <a:t>沿时间轴正向搜索时长至少为 5 秒的安静窗口，其中，安静窗口的定义为：没有长任务且不超过两个正在处理的网络 GET 请求。图中灰色部分就是我们要找的时间窗口</a:t>
            </a:r>
          </a:p>
          <a:p>
            <a:pPr marL="394854" indent="-394854">
              <a:buClr>
                <a:srgbClr val="000000"/>
              </a:buClr>
              <a:buSzPct val="100000"/>
              <a:buAutoNum type="arabicPeriod" startAt="1"/>
              <a:defRPr>
                <a:solidFill>
                  <a:schemeClr val="accent5"/>
                </a:solidFill>
              </a:defRPr>
            </a:pPr>
            <a:r>
              <a:t>沿时间轴反向搜索安静窗口之前的最后一个长任务，这个长任务的结束时间就是页面可交互时间</a:t>
            </a:r>
          </a:p>
          <a:p>
            <a:pPr marL="394854" indent="-394854">
              <a:buClr>
                <a:srgbClr val="000000"/>
              </a:buClr>
              <a:buSzPct val="100000"/>
              <a:buAutoNum type="arabicPeriod" startAt="1"/>
              <a:defRPr>
                <a:solidFill>
                  <a:schemeClr val="accent5"/>
                </a:solidFill>
              </a:defRPr>
            </a:pPr>
            <a:r>
              <a:t>如果没有找到长任务，则在 FCP 步骤停止执行（此时认为FCP与TTI重叠）</a:t>
            </a:r>
          </a:p>
          <a:p>
            <a:pPr/>
          </a:p>
          <a:p>
            <a:pPr/>
            <a:r>
              <a:rPr u="sng">
                <a:hlinkClick r:id="rId3" invalidUrl="" action="" tgtFrame="" tooltip="" history="1" highlightClick="0" endSnd="0"/>
              </a:rPr>
              <a:t>https://web.dev/tti/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89" name="Shape 28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FID 是首次输入延迟，代表的是用户对于页面响应度的第一印象。首次输入延迟指的是主线程首次接收到用户输入到开始响应的时间。输入延迟往往发生在主线程繁忙的时候，常见的场景是用户与页面交互时，主线程正在解析并执行一个巨大的JS，这个时候主线程无法响应用户。</a:t>
            </a:r>
          </a:p>
          <a:p>
            <a:pPr/>
          </a:p>
          <a:p>
            <a:pPr/>
            <a:r>
              <a:t>TBT 是主线程累计阻塞时间，在实验室环境一般作为FID的替代指标。计算规则 取FCP到TTI之间的所有任务，累计长任务超出50ms的部分。</a:t>
            </a:r>
          </a:p>
          <a:p>
            <a:pPr/>
            <a:r>
              <a:t>公式：所有长任务之和 - 长任务的个数* 50</a:t>
            </a:r>
          </a:p>
          <a:p>
            <a:pPr/>
          </a:p>
          <a:p>
            <a:pPr/>
            <a:r>
              <a:t>FID 可以通过Event Timing来收集。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95" name="Shape 29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chemeClr val="accent5"/>
                </a:solidFill>
              </a:defRPr>
            </a:pPr>
            <a:r>
              <a:t>CLS 累计布局偏移。视窗内可见元素的起始位置发生变化，就是发生了一次布局偏移，累计布局偏移则需要把所有非预期的布局偏移分数累加。</a:t>
            </a:r>
          </a:p>
          <a:p>
            <a:pPr>
              <a:defRPr>
                <a:solidFill>
                  <a:schemeClr val="accent5"/>
                </a:solidFill>
              </a:defRPr>
            </a:pPr>
            <a:r>
              <a:t>布局偏移分数 = 影响范围分数*位移分数</a:t>
            </a:r>
          </a:p>
          <a:p>
            <a:pPr>
              <a:defRPr>
                <a:solidFill>
                  <a:schemeClr val="accent5"/>
                </a:solidFill>
              </a:defRPr>
            </a:pPr>
            <a:r>
              <a:t>影响范围分数=影响范围(红色部分)/视窗面积</a:t>
            </a:r>
          </a:p>
          <a:p>
            <a:pPr>
              <a:defRPr>
                <a:solidFill>
                  <a:schemeClr val="accent5"/>
                </a:solidFill>
              </a:defRPr>
            </a:pPr>
            <a:r>
              <a:t>位移分数=位移(紫色箭头)/视窗高度</a:t>
            </a:r>
          </a:p>
          <a:p>
            <a:pPr/>
          </a:p>
          <a:p>
            <a:pPr/>
            <a:r>
              <a:t>浏览器通过 Layout Instability API 为 CLS 指标的测试提供了支持。</a:t>
            </a:r>
          </a:p>
          <a:p>
            <a:pPr/>
          </a:p>
          <a:p>
            <a:pPr/>
          </a:p>
          <a:p>
            <a:pPr/>
            <a:r>
              <a:t>参考：</a:t>
            </a:r>
          </a:p>
          <a:p>
            <a:pPr/>
            <a:r>
              <a:t>布局移动定义：视窗内可见元素的起始位置发生变化</a:t>
            </a:r>
          </a:p>
          <a:p>
            <a:pPr/>
            <a:r>
              <a:t>layout shift score = impact fraction * distance fraction</a:t>
            </a:r>
          </a:p>
          <a:p>
            <a:pPr/>
            <a:r>
              <a:t>https://web.dev/cls/</a:t>
            </a:r>
          </a:p>
          <a:p>
            <a:pPr/>
            <a:r>
              <a:t>measures the cumulative score of all unexpected layout shifts that occur between when the page starts loading and when its lifecycle state changes to hidden.</a:t>
            </a:r>
          </a:p>
          <a:p>
            <a:pPr/>
          </a:p>
          <a:p>
            <a:pPr marL="228600" indent="-228600">
              <a:buSzPct val="100000"/>
              <a:buChar char="•"/>
            </a:pPr>
            <a:r>
              <a:t>[layout-instability](</a:t>
            </a:r>
            <a:r>
              <a:rPr u="sng">
                <a:hlinkClick r:id="rId3" invalidUrl="" action="" tgtFrame="" tooltip="" history="1" highlightClick="0" endSnd="0"/>
              </a:rPr>
              <a:t>https://github.com/WICG/layout-instability</a:t>
            </a:r>
            <a:r>
              <a:t>)</a:t>
            </a:r>
          </a:p>
          <a:p>
            <a:pPr marL="228600" indent="-228600">
              <a:buSzPct val="100000"/>
              <a:buChar char="•"/>
            </a:pPr>
            <a:r>
              <a:t>cumulative 累计的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05" name="Shape 30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chemeClr val="accent5"/>
                </a:solidFill>
              </a:defRPr>
            </a:pPr>
            <a:r>
              <a:t>前面我们可以看到Google 提供了许多性能测量和性能报告工具。但并不是所有开发者都对这些工具都十分在行，更多的开发者会认为大量的工具和指标让人目不暇接，网站的所有者想要了解的只是他们提供给用户的体验质量，并不需要成为性能专家。</a:t>
            </a:r>
          </a:p>
          <a:p>
            <a:pPr>
              <a:defRPr>
                <a:solidFill>
                  <a:schemeClr val="accent5"/>
                </a:solidFill>
              </a:defRPr>
            </a:pPr>
            <a:r>
              <a:t>而Web Vitals就是旨在简化场景，帮助网站专注于最重要的指标，即核心 Web 指标 。</a:t>
            </a:r>
          </a:p>
          <a:p>
            <a:pPr>
              <a:defRPr>
                <a:solidFill>
                  <a:schemeClr val="accent5"/>
                </a:solidFill>
              </a:defRPr>
            </a:pPr>
            <a:r>
              <a:t>核心 Web 指标的构成指标会随着时间的推移而发展 。当前针对 2020 年的指标构成侧重于用户体验的三个方面，分别是加载性能、交互性和视觉稳定性—— 他包括了LCP、FID和CLS三项指标。</a:t>
            </a:r>
          </a:p>
          <a:p>
            <a:pPr>
              <a:defRPr>
                <a:solidFill>
                  <a:schemeClr val="accent5"/>
                </a:solidFill>
              </a:defRPr>
            </a:pPr>
            <a:r>
              <a:t>LCP（最大内容绘制）测量的是页面的加载性能，为了提供良好的用户体验，LCP 应在页面首次开始加载后的2.5 秒内发生。</a:t>
            </a:r>
          </a:p>
          <a:p>
            <a:pPr>
              <a:defRPr>
                <a:solidFill>
                  <a:schemeClr val="accent5"/>
                </a:solidFill>
              </a:defRPr>
            </a:pPr>
            <a:r>
              <a:t>FID（首次输入延迟）测量的是交互性，为了提供良好的用户体验，页面的 FID 应该控制在100 毫秒或更短。</a:t>
            </a:r>
          </a:p>
          <a:p>
            <a:pPr>
              <a:defRPr>
                <a:solidFill>
                  <a:schemeClr val="accent5"/>
                </a:solidFill>
              </a:defRPr>
            </a:pPr>
            <a:r>
              <a:t>CLS（累积布局偏移）测量的是视觉稳定性，为了提供良好的用户体验，页面的 CLS 应保持在 0.1. 或更少。</a:t>
            </a:r>
          </a:p>
          <a:p>
            <a:pPr marL="307109" indent="-307109">
              <a:buClr>
                <a:srgbClr val="000000"/>
              </a:buClr>
              <a:buSzPct val="100000"/>
              <a:buAutoNum type="arabicPeriod" startAt="1"/>
            </a:pPr>
            <a:r>
              <a:t>Core Web Vitals 是Web Vitals 最核心的部分，包含 LCP、FID、CLS三个指标</a:t>
            </a:r>
          </a:p>
          <a:p>
            <a:pPr marL="307109" indent="-307109">
              <a:buClr>
                <a:srgbClr val="000000"/>
              </a:buClr>
              <a:buSzPct val="100000"/>
              <a:buAutoNum type="arabicPeriod" startAt="1"/>
            </a:pPr>
            <a:r>
              <a:t>⚠️谷歌计划在2021年将 Core Web Vitals 列为网页排名算法中新的因子</a:t>
            </a:r>
          </a:p>
          <a:p>
            <a:pPr>
              <a:defRPr>
                <a:solidFill>
                  <a:schemeClr val="accent5"/>
                </a:solidFill>
              </a:defRPr>
            </a:pPr>
            <a:r>
              <a:t>为了简化指标的采集，谷歌也提供了web-vitals库。</a:t>
            </a:r>
          </a:p>
          <a:p>
            <a:pPr/>
            <a:r>
              <a:t>Core Web Vitals，浏览器对其的支持还不完善，目前仅在最新的Chromium支持比较完备。</a:t>
            </a:r>
          </a:p>
          <a:p>
            <a:pPr/>
          </a:p>
          <a:p>
            <a:pPr/>
            <a:r>
              <a:t>参考：</a:t>
            </a:r>
          </a:p>
          <a:p>
            <a:pPr/>
            <a:r>
              <a:t>浏览器支持情况 https://github.com/GoogleChrome/web-vitals#browser-support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09" name="Shape 30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最新的Devtools也增加了对Web Vitals的测试支持</a:t>
            </a:r>
          </a:p>
          <a:p>
            <a:pPr/>
            <a:r>
              <a:t>打开一个空白页，使用F12打开开发者工具，选择performance面板</a:t>
            </a:r>
          </a:p>
          <a:p>
            <a:pPr/>
            <a:r>
              <a:t>接着勾选截图和web vitals选项，开始录制</a:t>
            </a:r>
          </a:p>
          <a:p>
            <a:pPr/>
            <a:r>
              <a:t>输入测试url，等待加载完成，停止录制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0" name="Shape 17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chemeClr val="accent5"/>
                </a:solidFill>
              </a:defRPr>
            </a:pPr>
            <a:r>
              <a:t>当我们做性能优化时，我们需要有一个明确的指引，告诉我们应该优化什么，怎么优化以及优化的目标，或者我们需要一个标准来告诉开发者，用户眼里的性能到底意味着什么，RAIL模型就提供了这样一个思考性能问题的方法论。</a:t>
            </a:r>
          </a:p>
          <a:p>
            <a:pPr/>
          </a:p>
          <a:p>
            <a:pPr/>
            <a:r>
              <a:t>RAIL是一种以用户为中心的性能模型，它提供了一种考虑性能的结构，</a:t>
            </a:r>
            <a:r>
              <a:rPr>
                <a:solidFill>
                  <a:schemeClr val="accent5"/>
                </a:solidFill>
              </a:rPr>
              <a:t>它将用户体验分解为几个关键操作（如点击、滚动、加载），并给这些操作定义性能目标。</a:t>
            </a:r>
            <a:endParaRPr>
              <a:solidFill>
                <a:schemeClr val="accent5"/>
              </a:solidFill>
            </a:endParaRPr>
          </a:p>
          <a:p>
            <a:pPr/>
            <a:endParaRPr>
              <a:solidFill>
                <a:schemeClr val="accent5"/>
              </a:solidFill>
            </a:endParaRPr>
          </a:p>
          <a:p>
            <a:pPr>
              <a:defRPr>
                <a:solidFill>
                  <a:schemeClr val="accent5"/>
                </a:solidFill>
              </a:defRPr>
            </a:pPr>
            <a:r>
              <a:t>用户访问一个页面一般都要经历加载—&gt;动画—&gt;与页面交互以及空闲等几个过程，</a:t>
            </a:r>
          </a:p>
          <a:p>
            <a:pPr/>
            <a:r>
              <a:t>RAIL代表的是web应用生命周期内的四个不同的方面。</a:t>
            </a:r>
          </a:p>
          <a:p>
            <a:pPr/>
          </a:p>
          <a:p>
            <a:pPr>
              <a:defRPr>
                <a:solidFill>
                  <a:schemeClr val="accent5"/>
                </a:solidFill>
              </a:defRPr>
            </a:pPr>
            <a:r>
              <a:t>response： 代表页面对用户操作的一个响应能力，如果用户点击了按钮，页面需要在100ms内给出反馈，用户才不会有延迟感，这里的100毫秒的目标来自于一项调研成果（下一页），所以我们需要页面在100ms内给出反馈。</a:t>
            </a:r>
          </a:p>
          <a:p>
            <a:pPr>
              <a:defRPr>
                <a:solidFill>
                  <a:schemeClr val="accent5"/>
                </a:solidFill>
              </a:defRPr>
            </a:pPr>
            <a:r>
              <a:t>另外，考虑到主线程也会执行其他任务，模型要求事件处理需要在50ms内完成</a:t>
            </a:r>
          </a:p>
          <a:p>
            <a:pPr/>
          </a:p>
          <a:p>
            <a:pPr/>
            <a:r>
              <a:t>事件处理要求在50ms完成，比如单击按钮、切换表单控件或启动动画，他不适用于出没拖动或滚动。</a:t>
            </a:r>
          </a:p>
          <a:p>
            <a:pPr/>
            <a:r>
              <a:t>延时任务执行不能超过50ms</a:t>
            </a:r>
          </a:p>
          <a:p>
            <a:pPr/>
          </a:p>
          <a:p>
            <a:pPr/>
            <a:r>
              <a:t>为什么是50ms？主线程除了处理用户事件，也有其他任务执行，这些任务会占用部分时间，事件处理会排在后面执行。我们的目标是在100ms内对用户事件做出响应，结合图上的任务情况，100ms内需要执行两个任务，分到每个任务就是50ms。</a:t>
            </a:r>
          </a:p>
          <a:p>
            <a:pPr/>
          </a:p>
          <a:p>
            <a:pPr/>
          </a:p>
          <a:p>
            <a:pPr/>
            <a:r>
              <a:t>参考：</a:t>
            </a:r>
            <a:r>
              <a:rPr u="sng">
                <a:hlinkClick r:id="rId3" invalidUrl="" action="" tgtFrame="" tooltip="" history="1" highlightClick="0" endSnd="0"/>
              </a:rPr>
              <a:t>https://web.dev/rail/</a:t>
            </a:r>
          </a:p>
          <a:p>
            <a:pPr/>
            <a:r>
              <a:t>用户在采取操作后，需要在100ms内收到反馈，用户才不会有延迟感</a:t>
            </a:r>
          </a:p>
          <a:p>
            <a:pPr/>
            <a:r>
              <a:t>16ms则对应60fps的每帧处理时间，60fps是动画基本流畅需要达到的帧率。当动画过程出现卡顿或者中断时，用户通常会感觉不爽。</a:t>
            </a:r>
          </a:p>
          <a:p>
            <a:pPr/>
          </a:p>
          <a:p>
            <a:pPr>
              <a:defRPr>
                <a:solidFill>
                  <a:schemeClr val="accent5"/>
                </a:solidFill>
              </a:defRPr>
            </a:pPr>
            <a:r>
              <a:t>Animation（动画过程）：刚才那张表我们看到，为了确保动画的流畅性，用户的输入到响应我们需要在16ms完成，因为浏览器需要用6ms来渲染每一帧，所以模型规定产生每一帧的时间不要超过10ms</a:t>
            </a:r>
          </a:p>
          <a:p>
            <a:pPr/>
          </a:p>
          <a:p>
            <a:pPr>
              <a:defRPr>
                <a:solidFill>
                  <a:schemeClr val="accent5"/>
                </a:solidFill>
              </a:defRPr>
            </a:pPr>
            <a:r>
              <a:t>idle（主线程的空闲状态）：目标是最大化主线程空闲时间，</a:t>
            </a:r>
          </a:p>
          <a:p>
            <a:pPr>
              <a:defRPr>
                <a:solidFill>
                  <a:schemeClr val="accent5"/>
                </a:solidFill>
              </a:defRPr>
            </a:pPr>
            <a:r>
              <a:t>原因：我们需要在100ms响应用户，如果主线程很繁忙，就没有办法做到100ms响应用户 ，所以模型要求跑在主线程的延时任务最大的时间不能超过50ms</a:t>
            </a:r>
          </a:p>
          <a:p>
            <a:pPr/>
            <a:r>
              <a:t>防止有JS/渲染线程执行阻塞用户交互</a:t>
            </a:r>
          </a:p>
          <a:p>
            <a:pPr/>
            <a:r>
              <a:t>利用空闲时间完成延期工作。例如，对于初始页面加载，加载尽可能少的数据，然后使用空闲时间加载其余的数据。</a:t>
            </a:r>
          </a:p>
          <a:p>
            <a:pPr/>
            <a:r>
              <a:t>在 50 毫秒或更短的空闲时间内执行工作。再这样下去，您就有可能干扰应用程序在 50 毫秒内响应用户输入的能力。</a:t>
            </a:r>
          </a:p>
          <a:p>
            <a:pPr/>
            <a:r>
              <a:t>如果用户在空闲时间工作与页面交互，则用户交互应始终具有最高优先级并中断空闲时间工作。</a:t>
            </a:r>
          </a:p>
          <a:p>
            <a:pPr/>
          </a:p>
          <a:p>
            <a:pPr>
              <a:defRPr>
                <a:solidFill>
                  <a:schemeClr val="accent5"/>
                </a:solidFill>
              </a:defRPr>
            </a:pPr>
            <a:r>
              <a:t>Load（页面的加载速度）：目标根据网络和设备的状况设定，模型提供了一个参考目标，在3G网络中5s内达到用户可交互</a:t>
            </a:r>
          </a:p>
          <a:p>
            <a:p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18" name="Shape 31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可以看到，最新的devtools</a:t>
            </a:r>
          </a:p>
          <a:p>
            <a:pPr marL="223404" indent="-223404">
              <a:buSzPct val="150000"/>
              <a:buChar char="•"/>
            </a:pPr>
            <a:r>
              <a:t>web vitals、long tasks都有了独立的窗格</a:t>
            </a:r>
          </a:p>
          <a:p>
            <a:pPr marL="223404" indent="-223404">
              <a:buSzPct val="150000"/>
              <a:buChar char="•"/>
            </a:pPr>
            <a:r>
              <a:t>LS 布局偏移</a:t>
            </a:r>
          </a:p>
          <a:p>
            <a:pPr marL="223404" indent="-223404">
              <a:buSzPct val="150000"/>
              <a:buChar char="•"/>
            </a:pPr>
            <a:r>
              <a:t>时间线上，增加了LCP指标等</a:t>
            </a:r>
          </a:p>
          <a:p>
            <a:p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Shape 33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40" name="Shape 34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一般来说，用户可以感知的性能包括加载速度、响应能力 动画流畅性 能耗 内存占用等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Shape 34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45" name="Shape 34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一般来说 缓存技术和预加载技术是性能优化最有效最直接的手段。</a:t>
            </a:r>
          </a:p>
          <a:p>
            <a:pPr/>
            <a:r>
              <a:t>除此之外，在不同的场景使用不同的渲染方案，也是常用的场景优化手段。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Shape 34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50" name="Shape 35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优化的几个原则：</a:t>
            </a:r>
          </a:p>
          <a:p>
            <a:pPr marL="307109" indent="-307109">
              <a:buClr>
                <a:srgbClr val="000000"/>
              </a:buClr>
              <a:buSzPct val="100000"/>
              <a:buAutoNum type="arabicPeriod" startAt="1"/>
            </a:pPr>
            <a:r>
              <a:t>网络是不可靠的，如果能解决网络的问题，也就解决了性能的大部分问题</a:t>
            </a:r>
          </a:p>
          <a:p>
            <a:pPr marL="307109" indent="-307109">
              <a:buClr>
                <a:srgbClr val="000000"/>
              </a:buClr>
              <a:buSzPct val="100000"/>
              <a:buAutoNum type="arabicPeriod" startAt="1"/>
            </a:pPr>
            <a:r>
              <a:t>在浏览器环境可能是Web Worker, service work</a:t>
            </a:r>
          </a:p>
          <a:p>
            <a:pPr marL="307109" indent="-307109">
              <a:buClr>
                <a:srgbClr val="000000"/>
              </a:buClr>
              <a:buSzPct val="100000"/>
              <a:buAutoNum type="arabicPeriod" startAt="1"/>
            </a:pPr>
            <a:r>
              <a:t>利用服务端发起请求并渲染数据；客户端可以提供离线能力、以及 JS Worker；</a:t>
            </a:r>
          </a:p>
          <a:p>
            <a:pPr marL="307109" indent="-307109">
              <a:buClr>
                <a:srgbClr val="000000"/>
              </a:buClr>
              <a:buSzPct val="100000"/>
              <a:buAutoNum type="arabicPeriod" startAt="1"/>
            </a:pPr>
            <a:r>
              <a:t>举一个v8的例子：v8在之前使用基准测试来度量性能，导致出现了一些在真实场景下没有任何帮助，甚至起到反作用的优化。可见我们在真实环境上测试性能的重要性</a:t>
            </a:r>
          </a:p>
          <a:p>
            <a:pPr/>
          </a:p>
          <a:p>
            <a:pPr/>
          </a:p>
          <a:p>
            <a:pPr/>
            <a:r>
              <a:t>参考：</a:t>
            </a:r>
          </a:p>
          <a:p>
            <a:pPr/>
            <a:r>
              <a:t>V8如何度量真实数据性能 https://www.infoq.cn/article/2017/01/V8-measure-performance-data/</a:t>
            </a: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Shape 37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76" name="Shape 37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接下来我们看一下第一个优化手段</a:t>
            </a:r>
          </a:p>
          <a:p>
            <a:pPr/>
            <a:r>
              <a:t>缓存主要有CDN、浏览器缓存、应用离线包。</a:t>
            </a:r>
          </a:p>
          <a:p>
            <a:pPr/>
          </a:p>
          <a:p>
            <a:pPr/>
            <a:r>
              <a:t>浏览器缓存比较多，其中</a:t>
            </a:r>
          </a:p>
          <a:p>
            <a:pPr marL="173759" indent="-173759">
              <a:buSzPct val="150000"/>
              <a:buChar char="•"/>
            </a:pPr>
            <a:r>
              <a:t>V8 CodeCache是字节码缓存, 可以大大减少JS解析、编译的耗时</a:t>
            </a:r>
          </a:p>
          <a:p>
            <a:pPr marL="173759" indent="-173759">
              <a:buSzPct val="150000"/>
              <a:buChar char="•"/>
            </a:pPr>
            <a:r>
              <a:t>BFCache: 用来缓存整个页面的状态，主要应用在前进后退导航、预渲染</a:t>
            </a:r>
          </a:p>
          <a:p>
            <a:pPr marL="173759" indent="-173759">
              <a:buSzPct val="150000"/>
              <a:buChar char="•"/>
            </a:pPr>
            <a:r>
              <a:t>Network Cache: 网络相关的缓存，如DNS缓存</a:t>
            </a:r>
          </a:p>
          <a:p>
            <a:pPr marL="173759" indent="-173759">
              <a:buSzPct val="150000"/>
              <a:buChar char="•"/>
            </a:pPr>
            <a:r>
              <a:t>虚线部分是前端缓存：indexdb cookie local storage 等</a:t>
            </a:r>
          </a:p>
          <a:p>
            <a:pPr marL="173759" indent="-173759">
              <a:buSzPct val="150000"/>
              <a:buChar char="•"/>
            </a:pPr>
            <a:r>
              <a:t>除此之外，还有浏览器使用最广泛的缓存HTTP Cache，内存缓存等</a:t>
            </a:r>
          </a:p>
          <a:p>
            <a:pPr marL="173759" indent="-173759">
              <a:buSzPct val="150000"/>
              <a:buChar char="•"/>
            </a:pPr>
            <a:r>
              <a:t>对于缓存的使用，我们通用的优化是</a:t>
            </a:r>
          </a:p>
          <a:p>
            <a:pPr/>
          </a:p>
          <a:p>
            <a:pPr/>
          </a:p>
          <a:p>
            <a:pPr/>
          </a:p>
          <a:p>
            <a:pPr/>
            <a:r>
              <a:t>其他：</a:t>
            </a:r>
          </a:p>
          <a:p>
            <a:pPr/>
            <a:r>
              <a:rPr u="sng">
                <a:hlinkClick r:id="rId3" invalidUrl="" action="" tgtFrame="" tooltip="" history="1" highlightClick="0" endSnd="0"/>
              </a:rPr>
              <a:t>https://medium.com/dev-channel/the-cost-of-javascript-84009f51e99e</a:t>
            </a:r>
          </a:p>
          <a:p>
            <a:pPr/>
            <a:r>
              <a:t>Promise IndexDB https://www.npmjs.com/package/idb</a:t>
            </a:r>
          </a:p>
          <a:p>
            <a:p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Shape 38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81" name="Shape 38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预加载技术主要是标准定义的Resouces Hints和Preload</a:t>
            </a:r>
          </a:p>
          <a:p>
            <a:pPr/>
            <a:r>
              <a:t>其中 Resources Hints包括  dns-prefetch, preconnect, prefetch, or prerender</a:t>
            </a:r>
          </a:p>
          <a:p>
            <a:pPr/>
            <a:r>
              <a:t>Preload不在Resources Hints的定义里面</a:t>
            </a:r>
          </a:p>
          <a:p>
            <a:pPr/>
          </a:p>
          <a:p>
            <a:pPr/>
            <a:r>
              <a:t>preload prefetch的区别</a:t>
            </a:r>
          </a:p>
          <a:p>
            <a:pPr marL="375355" indent="-375355">
              <a:buClr>
                <a:srgbClr val="000000"/>
              </a:buClr>
              <a:buSzPct val="100000"/>
              <a:buAutoNum type="arabicPeriod" startAt="1"/>
            </a:pPr>
            <a:r>
              <a:t>preload 用于预加载当前页面的关键资源</a:t>
            </a:r>
          </a:p>
          <a:p>
            <a:pPr marL="375355" indent="-375355">
              <a:buClr>
                <a:srgbClr val="000000"/>
              </a:buClr>
              <a:buSzPct val="100000"/>
              <a:buAutoNum type="arabicPeriod" startAt="1"/>
            </a:pPr>
            <a:r>
              <a:t>Prefetch 预加载的是下一个页面的资源</a:t>
            </a:r>
          </a:p>
          <a:p>
            <a:pPr/>
          </a:p>
          <a:p>
            <a:pPr/>
            <a:r>
              <a:t>prerender：渲染，会加载文档和子资源, 因此只预加载用户最大几率访问的页面</a:t>
            </a: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Shape 38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86" name="Shape 38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常见的web渲染方案，按照渲染的环境和时机，可以分为SR CSR SSR 以及在阿里业务大量使用的NSR。</a:t>
            </a:r>
          </a:p>
          <a:p>
            <a:pPr/>
            <a:r>
              <a:t>每种渲染方式都有其适用范围</a:t>
            </a:r>
          </a:p>
          <a:p>
            <a:pPr/>
          </a:p>
          <a:p>
            <a:pPr/>
            <a:r>
              <a:t>参考：</a:t>
            </a:r>
          </a:p>
          <a:p>
            <a:pPr/>
            <a:r>
              <a:t>Rendering on the Web https://developers.google.com/web/updates/2019/02/rendering-on-the-web</a:t>
            </a: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Shape 41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17" name="Shape 41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紫色 style layout（样式布局）,  绿色 paint composite （绘制组合）, 黄色 script</a:t>
            </a:r>
          </a:p>
          <a:p>
            <a:pPr/>
          </a:p>
          <a:p>
            <a:pPr/>
            <a:r>
              <a:t>SR 编译阶段就生成好html结构。页面加载之后就可以直接进行渲染，性能最好，一般只能用在静态页面上。</a:t>
            </a:r>
          </a:p>
          <a:p>
            <a:pPr/>
          </a:p>
          <a:p>
            <a:pPr/>
            <a:r>
              <a:t>CSR 是最常见的渲染方式之一，广泛在SPA应用使用。CSR 通常在前端发起请求，在数据返回时使用JS渲染出HTML。在合理进行代码分包的前提下，其性能主要取决于网络和设备性能。在中低端设备和弱网环境下性能往往较差。</a:t>
            </a:r>
          </a:p>
          <a:p>
            <a:p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Shape 43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35" name="Shape 43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600"/>
            </a:pPr>
          </a:p>
          <a:p>
            <a:pPr>
              <a:defRPr sz="1600"/>
            </a:pPr>
            <a:r>
              <a:t>服务端渲染</a:t>
            </a:r>
          </a:p>
          <a:p>
            <a:pPr marL="394854" indent="-394854">
              <a:buClr>
                <a:srgbClr val="000000"/>
              </a:buClr>
              <a:buSzPct val="100000"/>
              <a:buAutoNum type="arabicPeriod" startAt="1"/>
              <a:defRPr sz="1600"/>
            </a:pPr>
            <a:r>
              <a:t>通常在服务端直接渲染出HTML的方式一般都可以认为是SSR</a:t>
            </a:r>
          </a:p>
          <a:p>
            <a:pPr marL="394854" indent="-394854">
              <a:buClr>
                <a:srgbClr val="000000"/>
              </a:buClr>
              <a:buSzPct val="100000"/>
              <a:buAutoNum type="arabicPeriod" startAt="1"/>
              <a:defRPr sz="1600"/>
            </a:pPr>
            <a:r>
              <a:t>传统SSR使用PHP、Java等服务端语言结合后端模板来生成HTML结构，在前后端分离的大背景下，这种渲染方式已经不是主流。</a:t>
            </a:r>
          </a:p>
          <a:p>
            <a:pPr marL="394854" indent="-394854">
              <a:buClr>
                <a:srgbClr val="000000"/>
              </a:buClr>
              <a:buSzPct val="100000"/>
              <a:buAutoNum type="arabicPeriod" startAt="1"/>
              <a:defRPr sz="1600"/>
            </a:pPr>
            <a:r>
              <a:t>主流的服务端渲染，使用的是前后端同构的方案</a:t>
            </a:r>
          </a:p>
          <a:p>
            <a:pPr marL="394854" indent="-394854">
              <a:buClr>
                <a:srgbClr val="000000"/>
              </a:buClr>
              <a:buSzPct val="100000"/>
              <a:buAutoNum type="arabicPeriod" startAt="1"/>
              <a:defRPr sz="1600"/>
            </a:pPr>
            <a:r>
              <a:t>与CSR相比，ssr首屏性能和可交互时间更短,在低端设备和弱网情况下表现也更好。</a:t>
            </a:r>
          </a:p>
          <a:p>
            <a:pPr marL="394854" indent="-394854">
              <a:buClr>
                <a:srgbClr val="000000"/>
              </a:buClr>
              <a:buSzPct val="100000"/>
              <a:buAutoNum type="arabicPeriod" startAt="1"/>
              <a:defRPr sz="1600"/>
            </a:pPr>
            <a:r>
              <a:t>SSR渲染会增加服务器成本, 可以考虑增加一层缓存</a:t>
            </a: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Shape 43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40" name="Shape 44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每种渲染方案都有一定优势，也有其局限性和缺点，我们需要根据实际场景来选择合适的渲染方案。</a:t>
            </a:r>
          </a:p>
          <a:p>
            <a:pPr/>
          </a:p>
          <a:p>
            <a:pPr/>
            <a:r>
              <a:t>总结：</a:t>
            </a:r>
          </a:p>
          <a:p>
            <a:pPr>
              <a:defRPr>
                <a:solidFill>
                  <a:schemeClr val="accent5"/>
                </a:solidFill>
              </a:defRPr>
            </a:pPr>
            <a:r>
              <a:t>SR性能最好，但是一般只用在静态页面上</a:t>
            </a:r>
          </a:p>
          <a:p>
            <a:pPr>
              <a:defRPr>
                <a:solidFill>
                  <a:schemeClr val="accent5"/>
                </a:solidFill>
              </a:defRPr>
            </a:pPr>
            <a:r>
              <a:t>CSR的性能则取决于设备性能和网络状况，弱网、中低端设备性能很差</a:t>
            </a:r>
          </a:p>
          <a:p>
            <a:pPr/>
            <a:r>
              <a:rPr>
                <a:solidFill>
                  <a:schemeClr val="accent5"/>
                </a:solidFill>
              </a:rPr>
              <a:t>SSR 利用服务端良好的网络和性能大大提升了首屏性能，在低端设备也有较好表现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5" name="Shape 17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0-100ms内，窗口响应用户操作，用户的感觉也比较流畅的，</a:t>
            </a:r>
          </a:p>
          <a:p>
            <a:pPr/>
            <a:r>
              <a:t>100-1000ms内，用户会感觉到网站有一些加载任务。</a:t>
            </a: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Shape 44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47" name="Shape 44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Shape 45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52" name="Shape 45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了解任务的定义</a:t>
            </a:r>
          </a:p>
          <a:p>
            <a:pPr marL="173759" indent="-173759">
              <a:buSzPct val="150000"/>
              <a:buChar char="•"/>
            </a:pPr>
            <a:r>
              <a:t>如图，火焰图最顶端灰色的矩形，就是在主线程执行的一个个的任务</a:t>
            </a:r>
          </a:p>
          <a:p>
            <a:pPr marL="173759" indent="-173759">
              <a:buSzPct val="150000"/>
              <a:buChar char="•"/>
            </a:pPr>
            <a:r>
              <a:t>任务是一个个的工作单元，可以是js执行、html解析、样式计算、排版等</a:t>
            </a:r>
          </a:p>
          <a:p>
            <a:pPr marL="173759" indent="-173759">
              <a:buSzPct val="150000"/>
              <a:buChar char="•"/>
            </a:pPr>
            <a:r>
              <a:t>任务右上角带有红色三角形表示的是超过50ms的长任务</a:t>
            </a:r>
          </a:p>
          <a:p>
            <a:p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0" name="Shape 18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  <a:p>
            <a:pPr>
              <a:defRPr>
                <a:solidFill>
                  <a:schemeClr val="accent5"/>
                </a:solidFill>
              </a:defRPr>
            </a:pPr>
            <a:r>
              <a:t>下面我们来看一下性能的标准组织</a:t>
            </a:r>
          </a:p>
          <a:p>
            <a:pPr>
              <a:defRPr>
                <a:solidFill>
                  <a:schemeClr val="accent5"/>
                </a:solidFill>
              </a:defRPr>
            </a:pPr>
            <a:r>
              <a:t>性能领域有两个重要组织</a:t>
            </a:r>
          </a:p>
          <a:p>
            <a:pPr>
              <a:defRPr>
                <a:solidFill>
                  <a:schemeClr val="accent5"/>
                </a:solidFill>
              </a:defRPr>
            </a:pPr>
            <a:r>
              <a:t>一个是1994年成立的W3C，W3C 是 Web 技术领域最具权威和影响力的国际中立性标准机构</a:t>
            </a:r>
          </a:p>
          <a:p>
            <a:pPr>
              <a:defRPr>
                <a:solidFill>
                  <a:schemeClr val="accent5"/>
                </a:solidFill>
              </a:defRPr>
            </a:pPr>
            <a:r>
              <a:t>另一个是W3C在2010年成立的Web性能工作组，它的目标就是制定 衡量Web应用性能的方法和 API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09" name="Shape 20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从图中可以看出，这些API可以大致分为3大类，</a:t>
            </a:r>
          </a:p>
          <a:p>
            <a:pPr marL="223404" indent="-223404">
              <a:buSzPct val="150000"/>
              <a:buChar char="•"/>
            </a:pPr>
            <a:r>
              <a:t>第一类是框架类API：提供的高精度时间接口，以及查询性能数据的接口</a:t>
            </a:r>
          </a:p>
          <a:p>
            <a:pPr marL="223404" indent="-223404">
              <a:buSzPct val="150000"/>
              <a:buChar char="•"/>
            </a:pPr>
            <a:r>
              <a:t>第二类是度量类API: 用来检测页面生命周期内不同方面的性能数据,</a:t>
            </a:r>
          </a:p>
          <a:p>
            <a:pPr marL="223404" indent="-223404">
              <a:buSzPct val="150000"/>
              <a:buChar char="•"/>
            </a:pPr>
            <a:r>
              <a:t>第三类是优化策略API: 用来改善页面性能，提供 页面可见性，任务调度，预加载等能力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21" name="Shape 22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框架类API</a:t>
            </a:r>
          </a:p>
          <a:p>
            <a:pPr/>
            <a:r>
              <a:t>Performance Timeline 包含几个部分</a:t>
            </a:r>
          </a:p>
          <a:p>
            <a:pPr marL="394854" indent="-394854">
              <a:buClr>
                <a:srgbClr val="000000"/>
              </a:buClr>
              <a:buSzPct val="100000"/>
              <a:buAutoNum type="arabicPeriod" startAt="1"/>
            </a:pPr>
            <a:r>
              <a:t>高精度时间接口</a:t>
            </a:r>
          </a:p>
          <a:p>
            <a:pPr marL="394854" indent="-394854">
              <a:buClr>
                <a:srgbClr val="000000"/>
              </a:buClr>
              <a:buSzPct val="100000"/>
              <a:buAutoNum type="arabicPeriod" startAt="1"/>
            </a:pPr>
            <a:r>
              <a:t>获取各类性能数据的查询接口</a:t>
            </a:r>
          </a:p>
          <a:p>
            <a:pPr marL="394854" indent="-394854">
              <a:buClr>
                <a:srgbClr val="000000"/>
              </a:buClr>
              <a:buSzPct val="100000"/>
              <a:buAutoNum type="arabicPeriod" startAt="1"/>
            </a:pPr>
            <a:r>
              <a:t>两个基础类</a:t>
            </a:r>
          </a:p>
          <a:p>
            <a:pPr marL="228600" indent="-228600">
              <a:buSzPct val="100000"/>
              <a:buChar char="•"/>
            </a:pPr>
            <a:r>
              <a:t>其中PerformanceEntry是其他Timing Entry的基类，通过getEntries 返回的Entry列表，都继承自PerformanceEntry，每个performaceEnrty</a:t>
            </a:r>
          </a:p>
          <a:p>
            <a:pPr marL="228600" indent="-228600">
              <a:buSzPct val="100000"/>
              <a:buChar char="•"/>
            </a:pPr>
            <a:r>
              <a:t>PerformanceObserver 用于基于事件的指标测量</a:t>
            </a:r>
          </a:p>
          <a:p>
            <a:pPr/>
            <a:r>
              <a:t>浏览器支持的entryTypes类型可以通过PerformanceObserver.supportedEntryTypes 提供的接口来查询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28" name="Shape 22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度量类API</a:t>
            </a:r>
          </a:p>
          <a:p>
            <a:pPr/>
          </a:p>
          <a:p>
            <a:pPr/>
            <a:r>
              <a:t>Navigation Timing 定义的是文档导航过程中完整的性能度量，即文档从发起请求到完成加载的各阶段耗时</a:t>
            </a:r>
          </a:p>
          <a:p>
            <a:pPr marL="173759" indent="-173759">
              <a:buSzPct val="150000"/>
              <a:buChar char="•"/>
            </a:pPr>
            <a:r>
              <a:t>页面导航性能可以通过 performance.timing 获得</a:t>
            </a:r>
          </a:p>
          <a:p>
            <a:pPr marL="173759" indent="-173759">
              <a:buSzPct val="150000"/>
              <a:buChar char="•"/>
            </a:pPr>
            <a:r>
              <a:t>NavigationType表示导航的类型，目前有四种类型，分别表示导航、刷新、前进后退、预渲染</a:t>
            </a:r>
          </a:p>
          <a:p>
            <a:pPr marL="173759" indent="-173759">
              <a:buSzPct val="150000"/>
              <a:buChar char="•"/>
            </a:pPr>
            <a:r>
              <a:t>从时间轴可以看到，navigation timing复用了 Resource Timing的时间轴，即图中橙色部分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35" name="Shape 23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度量类API</a:t>
            </a:r>
          </a:p>
          <a:p>
            <a:pPr/>
            <a:r>
              <a:t>Resource Timing 记录的是子资源从请求到加载完成各阶段的耗时</a:t>
            </a:r>
          </a:p>
          <a:p>
            <a:pPr/>
            <a:r>
              <a:t>子资源的性能数据可以通过指定 entryType 为 resource 来查询， performance.getEntriesByType(‘resource') </a:t>
            </a:r>
          </a:p>
          <a:p>
            <a:pPr/>
            <a:r>
              <a:t>需要注意的是：对于跨域资源的性能数据，需要正确返回 timing-allow-origin: *  才能被页面采集到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42" name="Shape 24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度量类API</a:t>
            </a:r>
          </a:p>
          <a:p>
            <a:pPr/>
            <a:r>
              <a:t>Paint Timing 主要用来测试 FP, FCP 两个指标</a:t>
            </a:r>
          </a:p>
          <a:p>
            <a:pPr marL="177800" indent="-177800">
              <a:buSzPct val="100000"/>
              <a:buChar char="•"/>
            </a:pPr>
            <a:r>
              <a:t>使用 PerformanceObserver 来检测</a:t>
            </a:r>
          </a:p>
          <a:p>
            <a:pPr/>
          </a:p>
          <a:p>
            <a:pPr/>
            <a:r>
              <a:t>参考：</a:t>
            </a:r>
          </a:p>
          <a:p>
            <a:pPr/>
            <a:r>
              <a:t>https://www.w3.org/TR/paint-timing/</a:t>
            </a:r>
          </a:p>
        </p:txBody>
      </p:sp>
    </p:spTree>
  </p:cSld>
  <p:clrMapOvr>
    <a:masterClrMapping/>
  </p:clrMapOvr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/>
          <p:nvPr>
            <p:ph type="body" sz="quarter" idx="21" hasCustomPrompt="1"/>
          </p:nvPr>
        </p:nvSpPr>
        <p:spPr>
          <a:xfrm>
            <a:off x="1219200" y="11986162"/>
            <a:ext cx="21945599" cy="605791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29" sz="30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Author and Date</a:t>
            </a:r>
          </a:p>
        </p:txBody>
      </p:sp>
      <p:sp>
        <p:nvSpPr>
          <p:cNvPr id="12" name="Presentation Title"/>
          <p:cNvSpPr txBox="1"/>
          <p:nvPr>
            <p:ph type="title" hasCustomPrompt="1"/>
          </p:nvPr>
        </p:nvSpPr>
        <p:spPr>
          <a:xfrm>
            <a:off x="1219200" y="3543300"/>
            <a:ext cx="21945600" cy="4267200"/>
          </a:xfrm>
          <a:prstGeom prst="rect">
            <a:avLst/>
          </a:prstGeom>
        </p:spPr>
        <p:txBody>
          <a:bodyPr anchor="b"/>
          <a:lstStyle>
            <a:lvl1pPr algn="ctr">
              <a:defRPr spc="-128" sz="12800"/>
            </a:lvl1pPr>
          </a:lstStyle>
          <a:p>
            <a:pPr/>
            <a:r>
              <a:t>Presentation Title</a:t>
            </a:r>
          </a:p>
        </p:txBody>
      </p:sp>
      <p:sp>
        <p:nvSpPr>
          <p:cNvPr id="13" name="正文级别 1…"/>
          <p:cNvSpPr txBox="1"/>
          <p:nvPr>
            <p:ph type="body" sz="quarter" idx="1" hasCustomPrompt="1"/>
          </p:nvPr>
        </p:nvSpPr>
        <p:spPr>
          <a:xfrm>
            <a:off x="1219200" y="7567579"/>
            <a:ext cx="21945600" cy="2250593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59" sz="6000">
                <a:latin typeface="Graphik Semibold"/>
                <a:ea typeface="Graphik Semibold"/>
                <a:cs typeface="Graphik Semibold"/>
                <a:sym typeface="Graphik Semibold"/>
              </a:defRPr>
            </a:lvl1pPr>
            <a:lvl2pPr marL="0" indent="4572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59" sz="6000">
                <a:latin typeface="Graphik Semibold"/>
                <a:ea typeface="Graphik Semibold"/>
                <a:cs typeface="Graphik Semibold"/>
                <a:sym typeface="Graphik Semibold"/>
              </a:defRPr>
            </a:lvl2pPr>
            <a:lvl3pPr marL="0" indent="9144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59" sz="6000">
                <a:latin typeface="Graphik Semibold"/>
                <a:ea typeface="Graphik Semibold"/>
                <a:cs typeface="Graphik Semibold"/>
                <a:sym typeface="Graphik Semibold"/>
              </a:defRPr>
            </a:lvl3pPr>
            <a:lvl4pPr marL="0" indent="13716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59" sz="6000">
                <a:latin typeface="Graphik Semibold"/>
                <a:ea typeface="Graphik Semibold"/>
                <a:cs typeface="Graphik Semibold"/>
                <a:sym typeface="Graphik Semibold"/>
              </a:defRPr>
            </a:lvl4pPr>
            <a:lvl5pPr marL="0" indent="18288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59" sz="6000">
                <a:latin typeface="Graphik Semibold"/>
                <a:ea typeface="Graphik Semibold"/>
                <a:cs typeface="Graphik Semibold"/>
                <a:sym typeface="Graphik Semibold"/>
              </a:defRPr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幻灯片编号"/>
          <p:cNvSpPr txBox="1"/>
          <p:nvPr>
            <p:ph type="sldNum" sz="quarter" idx="2"/>
          </p:nvPr>
        </p:nvSpPr>
        <p:spPr>
          <a:xfrm>
            <a:off x="12001499" y="12700000"/>
            <a:ext cx="388621" cy="42926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正文级别 1…"/>
          <p:cNvSpPr txBox="1"/>
          <p:nvPr>
            <p:ph type="body" idx="1" hasCustomPrompt="1"/>
          </p:nvPr>
        </p:nvSpPr>
        <p:spPr>
          <a:xfrm>
            <a:off x="1219200" y="3251200"/>
            <a:ext cx="21945600" cy="6604000"/>
          </a:xfrm>
          <a:prstGeom prst="rect">
            <a:avLst/>
          </a:prstGeom>
        </p:spPr>
        <p:txBody>
          <a:bodyPr anchor="ctr"/>
          <a:lstStyle>
            <a:lvl1pPr marL="0" indent="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12800">
                <a:latin typeface="Canela Regular"/>
                <a:ea typeface="Canela Regular"/>
                <a:cs typeface="Canela Regular"/>
                <a:sym typeface="Canela Regular"/>
              </a:defRPr>
            </a:lvl1pPr>
            <a:lvl2pPr marL="0" indent="4572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12800">
                <a:latin typeface="Canela Regular"/>
                <a:ea typeface="Canela Regular"/>
                <a:cs typeface="Canela Regular"/>
                <a:sym typeface="Canela Regular"/>
              </a:defRPr>
            </a:lvl2pPr>
            <a:lvl3pPr marL="0" indent="9144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12800">
                <a:latin typeface="Canela Regular"/>
                <a:ea typeface="Canela Regular"/>
                <a:cs typeface="Canela Regular"/>
                <a:sym typeface="Canela Regular"/>
              </a:defRPr>
            </a:lvl3pPr>
            <a:lvl4pPr marL="0" indent="13716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12800">
                <a:latin typeface="Canela Regular"/>
                <a:ea typeface="Canela Regular"/>
                <a:cs typeface="Canela Regular"/>
                <a:sym typeface="Canela Regular"/>
              </a:defRPr>
            </a:lvl4pPr>
            <a:lvl5pPr marL="0" indent="18288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12800">
                <a:latin typeface="Canela Regular"/>
                <a:ea typeface="Canela Regular"/>
                <a:cs typeface="Canela Regular"/>
                <a:sym typeface="Canela Regular"/>
              </a:defRPr>
            </a:lvl5pPr>
          </a:lstStyle>
          <a:p>
            <a:pPr/>
            <a:r>
              <a:t>Statement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9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Fact information"/>
          <p:cNvSpPr txBox="1"/>
          <p:nvPr>
            <p:ph type="body" sz="quarter" idx="21" hasCustomPrompt="1"/>
          </p:nvPr>
        </p:nvSpPr>
        <p:spPr>
          <a:xfrm>
            <a:off x="1219200" y="8462239"/>
            <a:ext cx="21945602" cy="832613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44">
                <a:latin typeface="Graphik Semibold"/>
                <a:ea typeface="Graphik Semibold"/>
                <a:cs typeface="Graphik Semibold"/>
                <a:sym typeface="Graphik Semibold"/>
              </a:defRPr>
            </a:lvl1pPr>
          </a:lstStyle>
          <a:p>
            <a:pPr/>
            <a:r>
              <a:t>Fact information</a:t>
            </a:r>
          </a:p>
        </p:txBody>
      </p:sp>
      <p:sp>
        <p:nvSpPr>
          <p:cNvPr id="107" name="正文级别 1…"/>
          <p:cNvSpPr txBox="1"/>
          <p:nvPr>
            <p:ph type="body" sz="half" idx="1" hasCustomPrompt="1"/>
          </p:nvPr>
        </p:nvSpPr>
        <p:spPr>
          <a:xfrm>
            <a:off x="1219200" y="4214484"/>
            <a:ext cx="21945600" cy="4269708"/>
          </a:xfrm>
          <a:prstGeom prst="rect">
            <a:avLst/>
          </a:prstGeom>
        </p:spPr>
        <p:txBody>
          <a:bodyPr anchor="b"/>
          <a:lstStyle>
            <a:lvl1pPr marL="0" indent="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22400">
                <a:latin typeface="+mn-lt"/>
                <a:ea typeface="+mn-ea"/>
                <a:cs typeface="+mn-cs"/>
                <a:sym typeface="Canela Bold"/>
              </a:defRPr>
            </a:lvl1pPr>
            <a:lvl2pPr marL="0" indent="4572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22400">
                <a:latin typeface="+mn-lt"/>
                <a:ea typeface="+mn-ea"/>
                <a:cs typeface="+mn-cs"/>
                <a:sym typeface="Canela Bold"/>
              </a:defRPr>
            </a:lvl2pPr>
            <a:lvl3pPr marL="0" indent="9144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22400">
                <a:latin typeface="+mn-lt"/>
                <a:ea typeface="+mn-ea"/>
                <a:cs typeface="+mn-cs"/>
                <a:sym typeface="Canela Bold"/>
              </a:defRPr>
            </a:lvl3pPr>
            <a:lvl4pPr marL="0" indent="13716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22400">
                <a:latin typeface="+mn-lt"/>
                <a:ea typeface="+mn-ea"/>
                <a:cs typeface="+mn-cs"/>
                <a:sym typeface="Canela Bold"/>
              </a:defRPr>
            </a:lvl4pPr>
            <a:lvl5pPr marL="0" indent="18288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22400">
                <a:latin typeface="+mn-lt"/>
                <a:ea typeface="+mn-ea"/>
                <a:cs typeface="+mn-cs"/>
                <a:sym typeface="Canela Bold"/>
              </a:defRPr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8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Attribution"/>
          <p:cNvSpPr txBox="1"/>
          <p:nvPr>
            <p:ph type="body" sz="quarter" idx="21" hasCustomPrompt="1"/>
          </p:nvPr>
        </p:nvSpPr>
        <p:spPr>
          <a:xfrm>
            <a:off x="1219200" y="11100053"/>
            <a:ext cx="21945602" cy="832613"/>
          </a:xfrm>
          <a:prstGeom prst="rect">
            <a:avLst/>
          </a:prstGeom>
        </p:spPr>
        <p:txBody>
          <a:bodyPr anchor="ctr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44">
                <a:latin typeface="Graphik Semibold"/>
                <a:ea typeface="Graphik Semibold"/>
                <a:cs typeface="Graphik Semibold"/>
                <a:sym typeface="Graphik Semibold"/>
              </a:defRPr>
            </a:lvl1pPr>
          </a:lstStyle>
          <a:p>
            <a:pPr/>
            <a:r>
              <a:t>Attribution</a:t>
            </a:r>
          </a:p>
        </p:txBody>
      </p:sp>
      <p:sp>
        <p:nvSpPr>
          <p:cNvPr id="116" name="正文级别 1…"/>
          <p:cNvSpPr txBox="1"/>
          <p:nvPr>
            <p:ph type="body" sz="half" idx="1" hasCustomPrompt="1"/>
          </p:nvPr>
        </p:nvSpPr>
        <p:spPr>
          <a:xfrm>
            <a:off x="1219200" y="4178300"/>
            <a:ext cx="21945600" cy="4416425"/>
          </a:xfrm>
          <a:prstGeom prst="rect">
            <a:avLst/>
          </a:prstGeom>
        </p:spPr>
        <p:txBody>
          <a:bodyPr anchor="ctr"/>
          <a:lstStyle>
            <a:lvl1pPr marL="0" indent="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8400">
                <a:latin typeface="+mn-lt"/>
                <a:ea typeface="+mn-ea"/>
                <a:cs typeface="+mn-cs"/>
                <a:sym typeface="Canela Bold"/>
              </a:defRPr>
            </a:lvl1pPr>
            <a:lvl2pPr marL="0" indent="4572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8400">
                <a:latin typeface="+mn-lt"/>
                <a:ea typeface="+mn-ea"/>
                <a:cs typeface="+mn-cs"/>
                <a:sym typeface="Canela Bold"/>
              </a:defRPr>
            </a:lvl2pPr>
            <a:lvl3pPr marL="0" indent="9144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8400">
                <a:latin typeface="+mn-lt"/>
                <a:ea typeface="+mn-ea"/>
                <a:cs typeface="+mn-cs"/>
                <a:sym typeface="Canela Bold"/>
              </a:defRPr>
            </a:lvl3pPr>
            <a:lvl4pPr marL="0" indent="13716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8400">
                <a:latin typeface="+mn-lt"/>
                <a:ea typeface="+mn-ea"/>
                <a:cs typeface="+mn-cs"/>
                <a:sym typeface="Canela Bold"/>
              </a:defRPr>
            </a:lvl4pPr>
            <a:lvl5pPr marL="0" indent="18288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8400">
                <a:latin typeface="+mn-lt"/>
                <a:ea typeface="+mn-ea"/>
                <a:cs typeface="+mn-cs"/>
                <a:sym typeface="Canela Bold"/>
              </a:defRPr>
            </a:lvl5pPr>
          </a:lstStyle>
          <a:p>
            <a:pPr/>
            <a:r>
              <a:t>“Notable Quote”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7" name="幻灯片编号"/>
          <p:cNvSpPr txBox="1"/>
          <p:nvPr>
            <p:ph type="sldNum" sz="quarter" idx="2"/>
          </p:nvPr>
        </p:nvSpPr>
        <p:spPr>
          <a:xfrm>
            <a:off x="12001499" y="12700000"/>
            <a:ext cx="388621" cy="42926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941297804_1296x1457.jpg"/>
          <p:cNvSpPr/>
          <p:nvPr>
            <p:ph type="pic" sz="quarter" idx="21"/>
          </p:nvPr>
        </p:nvSpPr>
        <p:spPr>
          <a:xfrm>
            <a:off x="15744825" y="5581752"/>
            <a:ext cx="7365408" cy="82804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5" name="915009552_2264x1509.jpg"/>
          <p:cNvSpPr/>
          <p:nvPr>
            <p:ph type="pic" sz="quarter" idx="22"/>
          </p:nvPr>
        </p:nvSpPr>
        <p:spPr>
          <a:xfrm>
            <a:off x="15363825" y="1270000"/>
            <a:ext cx="8115300" cy="5409006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6" name="740519873_3318x2212.jpg"/>
          <p:cNvSpPr/>
          <p:nvPr>
            <p:ph type="pic" idx="23"/>
          </p:nvPr>
        </p:nvSpPr>
        <p:spPr>
          <a:xfrm>
            <a:off x="-63500" y="1270000"/>
            <a:ext cx="16764000" cy="1117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7" name="幻灯片编号"/>
          <p:cNvSpPr txBox="1"/>
          <p:nvPr>
            <p:ph type="sldNum" sz="quarter" idx="2"/>
          </p:nvPr>
        </p:nvSpPr>
        <p:spPr>
          <a:xfrm>
            <a:off x="12001499" y="12700000"/>
            <a:ext cx="388621" cy="42926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740519873_3318x2212.jpg"/>
          <p:cNvSpPr/>
          <p:nvPr>
            <p:ph type="pic" idx="21"/>
          </p:nvPr>
        </p:nvSpPr>
        <p:spPr>
          <a:xfrm>
            <a:off x="1270000" y="-423334"/>
            <a:ext cx="21844000" cy="1456266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5" name="幻灯片编号"/>
          <p:cNvSpPr txBox="1"/>
          <p:nvPr>
            <p:ph type="sldNum" sz="quarter" idx="2"/>
          </p:nvPr>
        </p:nvSpPr>
        <p:spPr>
          <a:xfrm>
            <a:off x="12001499" y="12700000"/>
            <a:ext cx="388621" cy="42926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幻灯片编号"/>
          <p:cNvSpPr txBox="1"/>
          <p:nvPr>
            <p:ph type="sldNum" sz="quarter" idx="2"/>
          </p:nvPr>
        </p:nvSpPr>
        <p:spPr>
          <a:xfrm>
            <a:off x="12001499" y="12700000"/>
            <a:ext cx="388621" cy="42926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740519873_3318x2212.jpg"/>
          <p:cNvSpPr/>
          <p:nvPr>
            <p:ph type="pic" idx="21"/>
          </p:nvPr>
        </p:nvSpPr>
        <p:spPr>
          <a:xfrm>
            <a:off x="0" y="-1270000"/>
            <a:ext cx="24384000" cy="1625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Presentation Title"/>
          <p:cNvSpPr txBox="1"/>
          <p:nvPr>
            <p:ph type="title" hasCustomPrompt="1"/>
          </p:nvPr>
        </p:nvSpPr>
        <p:spPr>
          <a:xfrm>
            <a:off x="1219200" y="3543300"/>
            <a:ext cx="21945600" cy="4267200"/>
          </a:xfrm>
          <a:prstGeom prst="rect">
            <a:avLst/>
          </a:prstGeom>
        </p:spPr>
        <p:txBody>
          <a:bodyPr anchor="b"/>
          <a:lstStyle>
            <a:lvl1pPr algn="ctr">
              <a:defRPr spc="-128" sz="12800">
                <a:solidFill>
                  <a:srgbClr val="FFFFFF"/>
                </a:solidFill>
              </a:defRPr>
            </a:lvl1pPr>
          </a:lstStyle>
          <a:p>
            <a:pPr/>
            <a:r>
              <a:t>Presentation Title</a:t>
            </a:r>
          </a:p>
        </p:txBody>
      </p:sp>
      <p:sp>
        <p:nvSpPr>
          <p:cNvPr id="23" name="正文级别 1…"/>
          <p:cNvSpPr txBox="1"/>
          <p:nvPr>
            <p:ph type="body" sz="quarter" idx="1" hasCustomPrompt="1"/>
          </p:nvPr>
        </p:nvSpPr>
        <p:spPr>
          <a:xfrm>
            <a:off x="1219200" y="7569200"/>
            <a:ext cx="21945600" cy="2252112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59" sz="6000">
                <a:solidFill>
                  <a:srgbClr val="FFFFFF"/>
                </a:solidFill>
                <a:latin typeface="Graphik Semibold"/>
                <a:ea typeface="Graphik Semibold"/>
                <a:cs typeface="Graphik Semibold"/>
                <a:sym typeface="Graphik Semibold"/>
              </a:defRPr>
            </a:lvl1pPr>
            <a:lvl2pPr marL="0" indent="4572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59" sz="6000">
                <a:solidFill>
                  <a:srgbClr val="FFFFFF"/>
                </a:solidFill>
                <a:latin typeface="Graphik Semibold"/>
                <a:ea typeface="Graphik Semibold"/>
                <a:cs typeface="Graphik Semibold"/>
                <a:sym typeface="Graphik Semibold"/>
              </a:defRPr>
            </a:lvl2pPr>
            <a:lvl3pPr marL="0" indent="9144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59" sz="6000">
                <a:solidFill>
                  <a:srgbClr val="FFFFFF"/>
                </a:solidFill>
                <a:latin typeface="Graphik Semibold"/>
                <a:ea typeface="Graphik Semibold"/>
                <a:cs typeface="Graphik Semibold"/>
                <a:sym typeface="Graphik Semibold"/>
              </a:defRPr>
            </a:lvl3pPr>
            <a:lvl4pPr marL="0" indent="13716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59" sz="6000">
                <a:solidFill>
                  <a:srgbClr val="FFFFFF"/>
                </a:solidFill>
                <a:latin typeface="Graphik Semibold"/>
                <a:ea typeface="Graphik Semibold"/>
                <a:cs typeface="Graphik Semibold"/>
                <a:sym typeface="Graphik Semibold"/>
              </a:defRPr>
            </a:lvl4pPr>
            <a:lvl5pPr marL="0" indent="18288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59" sz="6000">
                <a:solidFill>
                  <a:srgbClr val="FFFFFF"/>
                </a:solidFill>
                <a:latin typeface="Graphik Semibold"/>
                <a:ea typeface="Graphik Semibold"/>
                <a:cs typeface="Graphik Semibold"/>
                <a:sym typeface="Graphik Semibold"/>
              </a:defRPr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4" name="Author and Date"/>
          <p:cNvSpPr txBox="1"/>
          <p:nvPr>
            <p:ph type="body" sz="quarter" idx="22" hasCustomPrompt="1"/>
          </p:nvPr>
        </p:nvSpPr>
        <p:spPr>
          <a:xfrm>
            <a:off x="1219200" y="11988800"/>
            <a:ext cx="21945602" cy="605791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29" sz="30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Author and Date</a:t>
            </a:r>
          </a:p>
        </p:txBody>
      </p:sp>
      <p:sp>
        <p:nvSpPr>
          <p:cNvPr id="25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lide Title"/>
          <p:cNvSpPr txBox="1"/>
          <p:nvPr>
            <p:ph type="title" hasCustomPrompt="1"/>
          </p:nvPr>
        </p:nvSpPr>
        <p:spPr>
          <a:xfrm>
            <a:off x="1215495" y="4585102"/>
            <a:ext cx="9757338" cy="2540001"/>
          </a:xfrm>
          <a:prstGeom prst="rect">
            <a:avLst/>
          </a:prstGeom>
        </p:spPr>
        <p:txBody>
          <a:bodyPr anchor="b"/>
          <a:lstStyle/>
          <a:p>
            <a:pPr/>
            <a:r>
              <a:t>Slide Title</a:t>
            </a:r>
          </a:p>
        </p:txBody>
      </p:sp>
      <p:sp>
        <p:nvSpPr>
          <p:cNvPr id="33" name="图像"/>
          <p:cNvSpPr/>
          <p:nvPr>
            <p:ph type="pic" idx="21"/>
          </p:nvPr>
        </p:nvSpPr>
        <p:spPr>
          <a:xfrm>
            <a:off x="9283700" y="1270000"/>
            <a:ext cx="16751300" cy="1117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4" name="正文级别 1…"/>
          <p:cNvSpPr txBox="1"/>
          <p:nvPr>
            <p:ph type="body" sz="quarter" idx="1" hasCustomPrompt="1"/>
          </p:nvPr>
        </p:nvSpPr>
        <p:spPr>
          <a:xfrm>
            <a:off x="1219200" y="7016750"/>
            <a:ext cx="9753600" cy="5416550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44">
                <a:latin typeface="Graphik Semibold"/>
                <a:ea typeface="Graphik Semibold"/>
                <a:cs typeface="Graphik Semibold"/>
                <a:sym typeface="Graphik Semibold"/>
              </a:defRPr>
            </a:lvl1pPr>
            <a:lvl2pPr marL="0" indent="4572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44">
                <a:latin typeface="Graphik Semibold"/>
                <a:ea typeface="Graphik Semibold"/>
                <a:cs typeface="Graphik Semibold"/>
                <a:sym typeface="Graphik Semibold"/>
              </a:defRPr>
            </a:lvl2pPr>
            <a:lvl3pPr marL="0" indent="9144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44">
                <a:latin typeface="Graphik Semibold"/>
                <a:ea typeface="Graphik Semibold"/>
                <a:cs typeface="Graphik Semibold"/>
                <a:sym typeface="Graphik Semibold"/>
              </a:defRPr>
            </a:lvl3pPr>
            <a:lvl4pPr marL="0" indent="13716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44">
                <a:latin typeface="Graphik Semibold"/>
                <a:ea typeface="Graphik Semibold"/>
                <a:cs typeface="Graphik Semibold"/>
                <a:sym typeface="Graphik Semibold"/>
              </a:defRPr>
            </a:lvl4pPr>
            <a:lvl5pPr marL="0" indent="18288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44">
                <a:latin typeface="Graphik Semibold"/>
                <a:ea typeface="Graphik Semibold"/>
                <a:cs typeface="Graphik Semibold"/>
                <a:sym typeface="Graphik Semibold"/>
              </a:defRPr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43" name="正文级别 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4" name="Slide Subtitle"/>
          <p:cNvSpPr txBox="1"/>
          <p:nvPr>
            <p:ph type="body" sz="quarter" idx="21" hasCustomPrompt="1"/>
          </p:nvPr>
        </p:nvSpPr>
        <p:spPr>
          <a:xfrm>
            <a:off x="1219200" y="2384648"/>
            <a:ext cx="21945602" cy="832613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44">
                <a:latin typeface="Graphik Semibold"/>
                <a:ea typeface="Graphik Semibold"/>
                <a:cs typeface="Graphik Semibold"/>
                <a:sym typeface="Graphik Semibold"/>
              </a:defRPr>
            </a:lvl1pPr>
          </a:lstStyle>
          <a:p>
            <a:pPr/>
            <a:r>
              <a:t>Slide Subtitle</a:t>
            </a:r>
          </a:p>
        </p:txBody>
      </p:sp>
      <p:sp>
        <p:nvSpPr>
          <p:cNvPr id="45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正文级别 1…"/>
          <p:cNvSpPr txBox="1"/>
          <p:nvPr>
            <p:ph type="body" idx="1" hasCustomPrompt="1"/>
          </p:nvPr>
        </p:nvSpPr>
        <p:spPr>
          <a:xfrm>
            <a:off x="1219200" y="4013200"/>
            <a:ext cx="21945600" cy="8487148"/>
          </a:xfrm>
          <a:prstGeom prst="rect">
            <a:avLst/>
          </a:prstGeom>
        </p:spPr>
        <p:txBody>
          <a:bodyPr numCol="2" spcCol="2558384"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幻灯片编号"/>
          <p:cNvSpPr txBox="1"/>
          <p:nvPr>
            <p:ph type="sldNum" sz="quarter" idx="2"/>
          </p:nvPr>
        </p:nvSpPr>
        <p:spPr>
          <a:xfrm>
            <a:off x="12001499" y="12700000"/>
            <a:ext cx="388621" cy="42926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lide Title"/>
          <p:cNvSpPr txBox="1"/>
          <p:nvPr>
            <p:ph type="title" hasCustomPrompt="1"/>
          </p:nvPr>
        </p:nvSpPr>
        <p:spPr>
          <a:xfrm>
            <a:off x="1219200" y="774700"/>
            <a:ext cx="9753600" cy="16002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61" name="图像"/>
          <p:cNvSpPr/>
          <p:nvPr>
            <p:ph type="pic" idx="21"/>
          </p:nvPr>
        </p:nvSpPr>
        <p:spPr>
          <a:xfrm>
            <a:off x="12192644" y="718588"/>
            <a:ext cx="10972801" cy="1232962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2" name="Slide Subtitle"/>
          <p:cNvSpPr txBox="1"/>
          <p:nvPr>
            <p:ph type="body" sz="quarter" idx="22" hasCustomPrompt="1"/>
          </p:nvPr>
        </p:nvSpPr>
        <p:spPr>
          <a:xfrm>
            <a:off x="1219200" y="2387600"/>
            <a:ext cx="9757569" cy="832612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44">
                <a:latin typeface="Graphik Semibold"/>
                <a:ea typeface="Graphik Semibold"/>
                <a:cs typeface="Graphik Semibold"/>
                <a:sym typeface="Graphik Semibold"/>
              </a:defRPr>
            </a:lvl1pPr>
          </a:lstStyle>
          <a:p>
            <a:pPr/>
            <a:r>
              <a:t>Slide Subtitle</a:t>
            </a:r>
          </a:p>
        </p:txBody>
      </p:sp>
      <p:sp>
        <p:nvSpPr>
          <p:cNvPr id="63" name="正文级别 1…"/>
          <p:cNvSpPr txBox="1"/>
          <p:nvPr>
            <p:ph type="body" sz="half" idx="1" hasCustomPrompt="1"/>
          </p:nvPr>
        </p:nvSpPr>
        <p:spPr>
          <a:xfrm>
            <a:off x="1219200" y="4023221"/>
            <a:ext cx="9757569" cy="8384679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4" name="幻灯片编号"/>
          <p:cNvSpPr txBox="1"/>
          <p:nvPr>
            <p:ph type="sldNum" sz="quarter" idx="2"/>
          </p:nvPr>
        </p:nvSpPr>
        <p:spPr>
          <a:xfrm>
            <a:off x="12004039" y="12700000"/>
            <a:ext cx="388621" cy="42926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ection Title"/>
          <p:cNvSpPr txBox="1"/>
          <p:nvPr>
            <p:ph type="title" hasCustomPrompt="1"/>
          </p:nvPr>
        </p:nvSpPr>
        <p:spPr>
          <a:xfrm>
            <a:off x="1219200" y="3242270"/>
            <a:ext cx="21945600" cy="6604001"/>
          </a:xfrm>
          <a:prstGeom prst="rect">
            <a:avLst/>
          </a:prstGeom>
        </p:spPr>
        <p:txBody>
          <a:bodyPr anchor="ctr"/>
          <a:lstStyle>
            <a:lvl1pPr algn="ctr">
              <a:defRPr spc="0" sz="12800"/>
            </a:lvl1pPr>
          </a:lstStyle>
          <a:p>
            <a:pPr/>
            <a:r>
              <a:t>Section Title</a:t>
            </a:r>
          </a:p>
        </p:txBody>
      </p:sp>
      <p:sp>
        <p:nvSpPr>
          <p:cNvPr id="72" name="幻灯片编号"/>
          <p:cNvSpPr txBox="1"/>
          <p:nvPr>
            <p:ph type="sldNum" sz="quarter" idx="2"/>
          </p:nvPr>
        </p:nvSpPr>
        <p:spPr>
          <a:xfrm>
            <a:off x="12001499" y="12700000"/>
            <a:ext cx="388621" cy="42926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80" name="Slide Subtitle"/>
          <p:cNvSpPr txBox="1"/>
          <p:nvPr>
            <p:ph type="body" sz="quarter" idx="21" hasCustomPrompt="1"/>
          </p:nvPr>
        </p:nvSpPr>
        <p:spPr>
          <a:xfrm>
            <a:off x="1219200" y="2384648"/>
            <a:ext cx="21945602" cy="832613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44">
                <a:latin typeface="Graphik Semibold"/>
                <a:ea typeface="Graphik Semibold"/>
                <a:cs typeface="Graphik Semibold"/>
                <a:sym typeface="Graphik Semibold"/>
              </a:defRPr>
            </a:lvl1pPr>
          </a:lstStyle>
          <a:p>
            <a:pPr/>
            <a:r>
              <a:t>Slide Subtitle</a:t>
            </a:r>
          </a:p>
        </p:txBody>
      </p:sp>
      <p:sp>
        <p:nvSpPr>
          <p:cNvPr id="81" name="幻灯片编号"/>
          <p:cNvSpPr txBox="1"/>
          <p:nvPr>
            <p:ph type="sldNum" sz="quarter" idx="2"/>
          </p:nvPr>
        </p:nvSpPr>
        <p:spPr>
          <a:xfrm>
            <a:off x="12001499" y="12700000"/>
            <a:ext cx="388621" cy="42926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Agenda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Agenda Title</a:t>
            </a:r>
          </a:p>
        </p:txBody>
      </p:sp>
      <p:sp>
        <p:nvSpPr>
          <p:cNvPr id="89" name="正文级别 1…"/>
          <p:cNvSpPr txBox="1"/>
          <p:nvPr>
            <p:ph type="body" idx="1" hasCustomPrompt="1"/>
          </p:nvPr>
        </p:nvSpPr>
        <p:spPr>
          <a:xfrm>
            <a:off x="1219200" y="4013200"/>
            <a:ext cx="21945600" cy="8385548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buSzTx/>
              <a:buNone/>
              <a:defRPr spc="-136" sz="6800">
                <a:latin typeface="Canela Deck Regular"/>
                <a:ea typeface="Canela Deck Regular"/>
                <a:cs typeface="Canela Deck Regular"/>
                <a:sym typeface="Canela Deck Regular"/>
              </a:defRPr>
            </a:lvl1pPr>
            <a:lvl2pPr marL="0" indent="457200" defTabSz="825500">
              <a:lnSpc>
                <a:spcPct val="100000"/>
              </a:lnSpc>
              <a:buSzTx/>
              <a:buNone/>
              <a:defRPr spc="-136" sz="6800">
                <a:latin typeface="Canela Deck Regular"/>
                <a:ea typeface="Canela Deck Regular"/>
                <a:cs typeface="Canela Deck Regular"/>
                <a:sym typeface="Canela Deck Regular"/>
              </a:defRPr>
            </a:lvl2pPr>
            <a:lvl3pPr marL="0" indent="914400" defTabSz="825500">
              <a:lnSpc>
                <a:spcPct val="100000"/>
              </a:lnSpc>
              <a:buSzTx/>
              <a:buNone/>
              <a:defRPr spc="-136" sz="6800">
                <a:latin typeface="Canela Deck Regular"/>
                <a:ea typeface="Canela Deck Regular"/>
                <a:cs typeface="Canela Deck Regular"/>
                <a:sym typeface="Canela Deck Regular"/>
              </a:defRPr>
            </a:lvl3pPr>
            <a:lvl4pPr marL="0" indent="1371600" defTabSz="825500">
              <a:lnSpc>
                <a:spcPct val="100000"/>
              </a:lnSpc>
              <a:buSzTx/>
              <a:buNone/>
              <a:defRPr spc="-136" sz="6800">
                <a:latin typeface="Canela Deck Regular"/>
                <a:ea typeface="Canela Deck Regular"/>
                <a:cs typeface="Canela Deck Regular"/>
                <a:sym typeface="Canela Deck Regular"/>
              </a:defRPr>
            </a:lvl4pPr>
            <a:lvl5pPr marL="0" indent="1828800" defTabSz="825500">
              <a:lnSpc>
                <a:spcPct val="100000"/>
              </a:lnSpc>
              <a:buSzTx/>
              <a:buNone/>
              <a:defRPr spc="-136" sz="6800">
                <a:latin typeface="Canela Deck Regular"/>
                <a:ea typeface="Canela Deck Regular"/>
                <a:cs typeface="Canela Deck Regular"/>
                <a:sym typeface="Canela Deck Regular"/>
              </a:defRPr>
            </a:lvl5pPr>
          </a:lstStyle>
          <a:p>
            <a:pPr/>
            <a:r>
              <a:t>Agenda Topics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0" name="Agenda Subtitle"/>
          <p:cNvSpPr txBox="1"/>
          <p:nvPr>
            <p:ph type="body" sz="quarter" idx="21" hasCustomPrompt="1"/>
          </p:nvPr>
        </p:nvSpPr>
        <p:spPr>
          <a:xfrm>
            <a:off x="1219200" y="2387115"/>
            <a:ext cx="21945602" cy="832613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44">
                <a:latin typeface="Graphik Semibold"/>
                <a:ea typeface="Graphik Semibold"/>
                <a:cs typeface="Graphik Semibold"/>
                <a:sym typeface="Graphik Semibold"/>
              </a:defRPr>
            </a:lvl1pPr>
          </a:lstStyle>
          <a:p>
            <a:pPr/>
            <a:r>
              <a:t>Agenda Subtitle</a:t>
            </a:r>
          </a:p>
        </p:txBody>
      </p:sp>
      <p:sp>
        <p:nvSpPr>
          <p:cNvPr id="91" name="幻灯片编号"/>
          <p:cNvSpPr txBox="1"/>
          <p:nvPr>
            <p:ph type="sldNum" sz="quarter" idx="2"/>
          </p:nvPr>
        </p:nvSpPr>
        <p:spPr>
          <a:xfrm>
            <a:off x="12001499" y="12700000"/>
            <a:ext cx="388621" cy="42926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/>
          <p:nvPr>
            <p:ph type="title" hasCustomPrompt="1"/>
          </p:nvPr>
        </p:nvSpPr>
        <p:spPr>
          <a:xfrm>
            <a:off x="1219200" y="774700"/>
            <a:ext cx="21945600" cy="1727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Title</a:t>
            </a:r>
          </a:p>
        </p:txBody>
      </p:sp>
      <p:sp>
        <p:nvSpPr>
          <p:cNvPr id="3" name="正文级别 1…"/>
          <p:cNvSpPr txBox="1"/>
          <p:nvPr>
            <p:ph type="body" idx="1" hasCustomPrompt="1"/>
          </p:nvPr>
        </p:nvSpPr>
        <p:spPr>
          <a:xfrm>
            <a:off x="1219200" y="4013200"/>
            <a:ext cx="21948577" cy="848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幻灯片编号"/>
          <p:cNvSpPr txBox="1"/>
          <p:nvPr>
            <p:ph type="sldNum" sz="quarter" idx="2"/>
          </p:nvPr>
        </p:nvSpPr>
        <p:spPr>
          <a:xfrm>
            <a:off x="11997689" y="12700000"/>
            <a:ext cx="388621" cy="42926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lnSpc>
                <a:spcPct val="100000"/>
              </a:lnSpc>
              <a:defRPr sz="2000">
                <a:solidFill>
                  <a:srgbClr val="5E5E5E"/>
                </a:solidFill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transition xmlns:p14="http://schemas.microsoft.com/office/powerpoint/2010/main" spd="med" advClick="1"/>
  <p:txStyles>
    <p:titleStyle>
      <a:lvl1pPr marL="0" marR="0" indent="0" algn="l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84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1pPr>
      <a:lvl2pPr marL="0" marR="0" indent="457200" algn="l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84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2pPr>
      <a:lvl3pPr marL="0" marR="0" indent="914400" algn="l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84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3pPr>
      <a:lvl4pPr marL="0" marR="0" indent="1371600" algn="l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84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4pPr>
      <a:lvl5pPr marL="0" marR="0" indent="1828800" algn="l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84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5pPr>
      <a:lvl6pPr marL="0" marR="0" indent="2286000" algn="l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84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6pPr>
      <a:lvl7pPr marL="0" marR="0" indent="2743200" algn="l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84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7pPr>
      <a:lvl8pPr marL="0" marR="0" indent="3200400" algn="l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84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8pPr>
      <a:lvl9pPr marL="0" marR="0" indent="3657600" algn="l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84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9pPr>
    </p:titleStyle>
    <p:bodyStyle>
      <a:lvl1pPr marL="546100" marR="0" indent="-546100" algn="l" defTabSz="2438338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b="0" baseline="0" cap="none" i="0" spc="0" strike="noStrike" sz="4400" u="none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1pPr>
      <a:lvl2pPr marL="1092200" marR="0" indent="-546100" algn="l" defTabSz="2438338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b="0" baseline="0" cap="none" i="0" spc="0" strike="noStrike" sz="4400" u="none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2pPr>
      <a:lvl3pPr marL="1638300" marR="0" indent="-546100" algn="l" defTabSz="2438338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b="0" baseline="0" cap="none" i="0" spc="0" strike="noStrike" sz="4400" u="none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3pPr>
      <a:lvl4pPr marL="2184400" marR="0" indent="-546100" algn="l" defTabSz="2438338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b="0" baseline="0" cap="none" i="0" spc="0" strike="noStrike" sz="4400" u="none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4pPr>
      <a:lvl5pPr marL="2730500" marR="0" indent="-546100" algn="l" defTabSz="2438338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b="0" baseline="0" cap="none" i="0" spc="0" strike="noStrike" sz="4400" u="none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5pPr>
      <a:lvl6pPr marL="3276600" marR="0" indent="-546100" algn="l" defTabSz="2438338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b="0" baseline="0" cap="none" i="0" spc="0" strike="noStrike" sz="4400" u="none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6pPr>
      <a:lvl7pPr marL="3822700" marR="0" indent="-546100" algn="l" defTabSz="2438338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b="0" baseline="0" cap="none" i="0" spc="0" strike="noStrike" sz="4400" u="none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7pPr>
      <a:lvl8pPr marL="4368800" marR="0" indent="-546100" algn="l" defTabSz="2438338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b="0" baseline="0" cap="none" i="0" spc="0" strike="noStrike" sz="4400" u="none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8pPr>
      <a:lvl9pPr marL="4914900" marR="0" indent="-546100" algn="l" defTabSz="2438338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b="0" baseline="0" cap="none" i="0" spc="0" strike="noStrike" sz="4400" u="none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github.com/WICG" TargetMode="External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Relationship Id="rId4" Type="http://schemas.openxmlformats.org/officeDocument/2006/relationships/image" Target="../media/image1.tif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png"/><Relationship Id="rId4" Type="http://schemas.openxmlformats.org/officeDocument/2006/relationships/image" Target="../media/image10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2.tif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9.xml"/><Relationship Id="rId3" Type="http://schemas.openxmlformats.org/officeDocument/2006/relationships/video" Target="../media/media1.mov"/><Relationship Id="rId4" Type="http://schemas.microsoft.com/office/2007/relationships/media" Target="../media/media1.mov"/><Relationship Id="rId5" Type="http://schemas.openxmlformats.org/officeDocument/2006/relationships/image" Target="../media/image15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.tif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20.png"/><Relationship Id="rId8" Type="http://schemas.openxmlformats.org/officeDocument/2006/relationships/image" Target="../media/image21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7.xml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8.xml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9.xml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0.xml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2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2021/12/27 邵群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r" defTabSz="759459">
              <a:defRPr spc="-27" sz="2760"/>
            </a:lvl1pPr>
          </a:lstStyle>
          <a:p>
            <a:pPr/>
            <a:r>
              <a:t>2021/12/27 邵群</a:t>
            </a:r>
          </a:p>
        </p:txBody>
      </p:sp>
      <p:sp>
        <p:nvSpPr>
          <p:cNvPr id="152" name="深入了解性能优化及其度量方法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>
            <a:lvl1pPr>
              <a:defRPr spc="-96" sz="9600"/>
            </a:lvl1pPr>
          </a:lstStyle>
          <a:p>
            <a:pPr/>
            <a:r>
              <a:t>深入了解性能优化及其度量方法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Resource Timing"/>
          <p:cNvSpPr txBox="1"/>
          <p:nvPr>
            <p:ph type="body" idx="2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l"/>
          </a:lstStyle>
          <a:p>
            <a:pPr/>
            <a:r>
              <a:t>Resource Timing</a:t>
            </a:r>
          </a:p>
        </p:txBody>
      </p:sp>
      <p:pic>
        <p:nvPicPr>
          <p:cNvPr id="231" name="resources-timestamp-diagram.png" descr="resources-timestamp-diagra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136527" y="4086181"/>
            <a:ext cx="14110946" cy="6688956"/>
          </a:xfrm>
          <a:prstGeom prst="rect">
            <a:avLst/>
          </a:prstGeom>
          <a:ln w="12700">
            <a:miter lim="400000"/>
          </a:ln>
        </p:spPr>
      </p:pic>
      <p:sp>
        <p:nvSpPr>
          <p:cNvPr id="232" name="⚠️ Timing-Allow-Origin"/>
          <p:cNvSpPr txBox="1"/>
          <p:nvPr/>
        </p:nvSpPr>
        <p:spPr>
          <a:xfrm>
            <a:off x="9714433" y="12281863"/>
            <a:ext cx="4955134" cy="1710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2438338">
              <a:spcBef>
                <a:spcPts val="2400"/>
              </a:spcBef>
              <a:defRPr sz="3600">
                <a:solidFill>
                  <a:schemeClr val="accent5">
                    <a:hueOff val="-65973"/>
                    <a:satOff val="18050"/>
                    <a:lumOff val="-15912"/>
                  </a:schemeClr>
                </a:solidFill>
              </a:defRPr>
            </a:lvl1pPr>
          </a:lstStyle>
          <a:p>
            <a:pPr/>
            <a:r>
              <a:t>⚠️ Timing-Allow-Origin</a:t>
            </a:r>
          </a:p>
        </p:txBody>
      </p:sp>
      <p:sp>
        <p:nvSpPr>
          <p:cNvPr id="233" name="performance.getEntriesByType('resource')"/>
          <p:cNvSpPr txBox="1"/>
          <p:nvPr/>
        </p:nvSpPr>
        <p:spPr>
          <a:xfrm>
            <a:off x="7637915" y="11194981"/>
            <a:ext cx="9108170" cy="667038"/>
          </a:xfrm>
          <a:prstGeom prst="rect">
            <a:avLst/>
          </a:prstGeom>
          <a:solidFill>
            <a:schemeClr val="accent4">
              <a:hueOff val="349036"/>
              <a:lumOff val="17111"/>
            </a:schemeClr>
          </a:solidFill>
          <a:ln w="127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457200">
              <a:lnSpc>
                <a:spcPct val="117999"/>
              </a:lnSpc>
              <a:defRPr sz="3600">
                <a:solidFill>
                  <a:srgbClr val="5E5E5E"/>
                </a:solidFill>
                <a:latin typeface="Chalkboard"/>
                <a:ea typeface="Chalkboard"/>
                <a:cs typeface="Chalkboard"/>
                <a:sym typeface="Chalkboard"/>
              </a:defRPr>
            </a:lvl1pPr>
          </a:lstStyle>
          <a:p>
            <a:pPr/>
            <a:r>
              <a:t>performance.getEntriesByType('resource')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33" grpId="1"/>
      <p:bldP build="whole" bldLvl="1" animBg="1" rev="0" advAuto="0" spid="232" grpId="2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收集 FP, FCP 两个指标…"/>
          <p:cNvSpPr txBox="1"/>
          <p:nvPr>
            <p:ph type="body" sz="half" idx="1"/>
          </p:nvPr>
        </p:nvSpPr>
        <p:spPr>
          <a:xfrm>
            <a:off x="1219200" y="4013200"/>
            <a:ext cx="8285716" cy="8483600"/>
          </a:xfrm>
          <a:prstGeom prst="rect">
            <a:avLst/>
          </a:prstGeom>
        </p:spPr>
        <p:txBody>
          <a:bodyPr/>
          <a:lstStyle/>
          <a:p>
            <a:pPr/>
            <a:r>
              <a:t>收集 FP, FCP 两个指标</a:t>
            </a:r>
          </a:p>
          <a:p>
            <a:pPr/>
            <a:r>
              <a:t>name: first-paint</a:t>
            </a:r>
          </a:p>
          <a:p>
            <a:pPr/>
            <a:r>
              <a:t>name: first-contentful-paint</a:t>
            </a:r>
          </a:p>
        </p:txBody>
      </p:sp>
      <p:sp>
        <p:nvSpPr>
          <p:cNvPr id="238" name="Paint Timing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l"/>
          </a:lstStyle>
          <a:p>
            <a:pPr/>
            <a:r>
              <a:t>Paint Timing</a:t>
            </a:r>
          </a:p>
        </p:txBody>
      </p:sp>
      <p:sp>
        <p:nvSpPr>
          <p:cNvPr id="239" name="var observer = new PerformanceObserver(function(list) {…"/>
          <p:cNvSpPr txBox="1"/>
          <p:nvPr/>
        </p:nvSpPr>
        <p:spPr>
          <a:xfrm>
            <a:off x="9509697" y="7142328"/>
            <a:ext cx="12651437" cy="4706711"/>
          </a:xfrm>
          <a:prstGeom prst="rect">
            <a:avLst/>
          </a:prstGeom>
          <a:solidFill>
            <a:schemeClr val="accent4">
              <a:hueOff val="349036"/>
              <a:lumOff val="17111"/>
            </a:schemeClr>
          </a:solidFill>
          <a:ln w="127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lnSpc>
                <a:spcPct val="117999"/>
              </a:lnSpc>
              <a:defRPr sz="3600">
                <a:solidFill>
                  <a:srgbClr val="5E5E5E"/>
                </a:solidFill>
                <a:latin typeface="Chalkboard"/>
                <a:ea typeface="Chalkboard"/>
                <a:cs typeface="Chalkboard"/>
                <a:sym typeface="Chalkboard"/>
              </a:defRPr>
            </a:pPr>
            <a:r>
              <a:t>var observer = new PerformanceObserver(function(list) {</a:t>
            </a:r>
          </a:p>
          <a:p>
            <a:pPr algn="l" defTabSz="457200">
              <a:lnSpc>
                <a:spcPct val="117999"/>
              </a:lnSpc>
              <a:defRPr sz="3600">
                <a:solidFill>
                  <a:srgbClr val="5E5E5E"/>
                </a:solidFill>
                <a:latin typeface="Chalkboard"/>
                <a:ea typeface="Chalkboard"/>
                <a:cs typeface="Chalkboard"/>
                <a:sym typeface="Chalkboard"/>
              </a:defRPr>
            </a:pPr>
            <a:r>
              <a:t>    var perfEntries = list.getEntries();</a:t>
            </a:r>
          </a:p>
          <a:p>
            <a:pPr algn="l" defTabSz="457200">
              <a:lnSpc>
                <a:spcPct val="117999"/>
              </a:lnSpc>
              <a:defRPr sz="3600">
                <a:solidFill>
                  <a:srgbClr val="5E5E5E"/>
                </a:solidFill>
                <a:latin typeface="Chalkboard"/>
                <a:ea typeface="Chalkboard"/>
                <a:cs typeface="Chalkboard"/>
                <a:sym typeface="Chalkboard"/>
              </a:defRPr>
            </a:pPr>
            <a:r>
              <a:t>    for (var i = 0; i &lt; perfEntries.length; i++) {</a:t>
            </a:r>
          </a:p>
          <a:p>
            <a:pPr algn="l" defTabSz="457200">
              <a:lnSpc>
                <a:spcPct val="117999"/>
              </a:lnSpc>
              <a:defRPr sz="3600">
                <a:solidFill>
                  <a:srgbClr val="5E5E5E"/>
                </a:solidFill>
                <a:latin typeface="Chalkboard"/>
                <a:ea typeface="Chalkboard"/>
                <a:cs typeface="Chalkboard"/>
                <a:sym typeface="Chalkboard"/>
              </a:defRPr>
            </a:pPr>
            <a:r>
              <a:t>        Console.log(perfEntries.length[i]);</a:t>
            </a:r>
          </a:p>
          <a:p>
            <a:pPr algn="l" defTabSz="457200">
              <a:lnSpc>
                <a:spcPct val="117999"/>
              </a:lnSpc>
              <a:defRPr sz="3600">
                <a:solidFill>
                  <a:srgbClr val="5E5E5E"/>
                </a:solidFill>
                <a:latin typeface="Chalkboard"/>
                <a:ea typeface="Chalkboard"/>
                <a:cs typeface="Chalkboard"/>
                <a:sym typeface="Chalkboard"/>
              </a:defRPr>
            </a:pPr>
            <a:r>
              <a:t>    }</a:t>
            </a:r>
          </a:p>
          <a:p>
            <a:pPr algn="l" defTabSz="457200">
              <a:lnSpc>
                <a:spcPct val="117999"/>
              </a:lnSpc>
              <a:defRPr sz="3600">
                <a:solidFill>
                  <a:srgbClr val="5E5E5E"/>
                </a:solidFill>
                <a:latin typeface="Chalkboard"/>
                <a:ea typeface="Chalkboard"/>
                <a:cs typeface="Chalkboard"/>
                <a:sym typeface="Chalkboard"/>
              </a:defRPr>
            </a:pPr>
            <a:r>
              <a:t>});</a:t>
            </a:r>
          </a:p>
          <a:p>
            <a:pPr algn="l" defTabSz="457200">
              <a:lnSpc>
                <a:spcPct val="117999"/>
              </a:lnSpc>
              <a:defRPr sz="3600">
                <a:solidFill>
                  <a:srgbClr val="5E5E5E"/>
                </a:solidFill>
                <a:latin typeface="Chalkboard"/>
                <a:ea typeface="Chalkboard"/>
                <a:cs typeface="Chalkboard"/>
                <a:sym typeface="Chalkboard"/>
              </a:defRPr>
            </a:pPr>
            <a:r>
              <a:t>observer.observe({entryTypes: ["paint"]});</a:t>
            </a:r>
          </a:p>
        </p:txBody>
      </p:sp>
      <p:pic>
        <p:nvPicPr>
          <p:cNvPr id="240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509697" y="4127687"/>
            <a:ext cx="13284040" cy="156015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40" grpId="1"/>
      <p:bldP build="whole" bldLvl="1" animBg="1" rev="0" advAuto="0" spid="239" grpId="2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WICG 的一个提案…"/>
          <p:cNvSpPr txBox="1"/>
          <p:nvPr>
            <p:ph type="body" sz="half" idx="1"/>
          </p:nvPr>
        </p:nvSpPr>
        <p:spPr>
          <a:xfrm>
            <a:off x="1219200" y="4013200"/>
            <a:ext cx="8285716" cy="8483600"/>
          </a:xfrm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chemeClr val="accent5"/>
                </a:solidFill>
              </a:defRPr>
            </a:pPr>
            <a:r>
              <a:rPr u="sng">
                <a:hlinkClick r:id="rId3" invalidUrl="" action="" tgtFrame="" tooltip="" history="1" highlightClick="0" endSnd="0"/>
              </a:rPr>
              <a:t>WICG</a:t>
            </a:r>
            <a:r>
              <a:t> 的一个提案</a:t>
            </a:r>
          </a:p>
          <a:p>
            <a:pPr/>
            <a:r>
              <a:t>跟踪用户输入的处理延迟</a:t>
            </a:r>
          </a:p>
        </p:txBody>
      </p:sp>
      <p:sp>
        <p:nvSpPr>
          <p:cNvPr id="245" name="Event Timing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l"/>
          </a:lstStyle>
          <a:p>
            <a:pPr/>
            <a:r>
              <a:t>Event Timing</a:t>
            </a:r>
          </a:p>
        </p:txBody>
      </p:sp>
      <p:sp>
        <p:nvSpPr>
          <p:cNvPr id="246" name="new PerformanceObserver((entries, observer) =&gt; {…"/>
          <p:cNvSpPr txBox="1"/>
          <p:nvPr/>
        </p:nvSpPr>
        <p:spPr>
          <a:xfrm>
            <a:off x="1251990" y="7539514"/>
            <a:ext cx="15276309" cy="4033432"/>
          </a:xfrm>
          <a:prstGeom prst="rect">
            <a:avLst/>
          </a:prstGeom>
          <a:solidFill>
            <a:schemeClr val="accent4">
              <a:hueOff val="349036"/>
              <a:lumOff val="17111"/>
            </a:schemeClr>
          </a:solidFill>
          <a:ln w="127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lnSpc>
                <a:spcPct val="117999"/>
              </a:lnSpc>
              <a:defRPr sz="3600">
                <a:solidFill>
                  <a:srgbClr val="5E5E5E"/>
                </a:solidFill>
                <a:latin typeface="Chalkboard"/>
                <a:ea typeface="Chalkboard"/>
                <a:cs typeface="Chalkboard"/>
                <a:sym typeface="Chalkboard"/>
              </a:defRPr>
            </a:pPr>
            <a:r>
              <a:t>new PerformanceObserver((entries, observer) =&gt; {</a:t>
            </a:r>
          </a:p>
          <a:p>
            <a:pPr algn="l" defTabSz="457200">
              <a:lnSpc>
                <a:spcPct val="117999"/>
              </a:lnSpc>
              <a:defRPr sz="3600">
                <a:solidFill>
                  <a:srgbClr val="5E5E5E"/>
                </a:solidFill>
                <a:latin typeface="Chalkboard"/>
                <a:ea typeface="Chalkboard"/>
                <a:cs typeface="Chalkboard"/>
                <a:sym typeface="Chalkboard"/>
              </a:defRPr>
            </a:pPr>
            <a:r>
              <a:t> const firstInput = entries().getEntries()[0];</a:t>
            </a:r>
          </a:p>
          <a:p>
            <a:pPr algn="l" defTabSz="457200">
              <a:lnSpc>
                <a:spcPct val="117999"/>
              </a:lnSpc>
              <a:defRPr sz="3600">
                <a:solidFill>
                  <a:srgbClr val="5E5E5E"/>
                </a:solidFill>
                <a:latin typeface="Chalkboard"/>
                <a:ea typeface="Chalkboard"/>
                <a:cs typeface="Chalkboard"/>
                <a:sym typeface="Chalkboard"/>
              </a:defRPr>
            </a:pPr>
            <a:r>
              <a:t>  const inputDelay = firstInput.processingStart - firstInput.startTime;</a:t>
            </a:r>
          </a:p>
          <a:p>
            <a:pPr algn="l" defTabSz="457200">
              <a:lnSpc>
                <a:spcPct val="117999"/>
              </a:lnSpc>
              <a:defRPr sz="3600">
                <a:solidFill>
                  <a:srgbClr val="5E5E5E"/>
                </a:solidFill>
                <a:latin typeface="Chalkboard"/>
                <a:ea typeface="Chalkboard"/>
                <a:cs typeface="Chalkboard"/>
                <a:sym typeface="Chalkboard"/>
              </a:defRPr>
            </a:pPr>
            <a:r>
              <a:t>  // Report inputDelay to analytics.</a:t>
            </a:r>
          </a:p>
          <a:p>
            <a:pPr algn="l" defTabSz="457200">
              <a:lnSpc>
                <a:spcPct val="117999"/>
              </a:lnSpc>
              <a:defRPr sz="3600">
                <a:solidFill>
                  <a:srgbClr val="5E5E5E"/>
                </a:solidFill>
                <a:latin typeface="Chalkboard"/>
                <a:ea typeface="Chalkboard"/>
                <a:cs typeface="Chalkboard"/>
                <a:sym typeface="Chalkboard"/>
              </a:defRPr>
            </a:pPr>
            <a:r>
              <a:t>  observer.disconnect();</a:t>
            </a:r>
          </a:p>
          <a:p>
            <a:pPr algn="l" defTabSz="457200">
              <a:lnSpc>
                <a:spcPct val="117999"/>
              </a:lnSpc>
              <a:defRPr sz="3600">
                <a:solidFill>
                  <a:srgbClr val="5E5E5E"/>
                </a:solidFill>
                <a:latin typeface="Chalkboard"/>
                <a:ea typeface="Chalkboard"/>
                <a:cs typeface="Chalkboard"/>
                <a:sym typeface="Chalkboard"/>
              </a:defRPr>
            </a:pPr>
            <a:r>
              <a:t>}).observe({type: 'first-input', buffered: true]});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46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Long task &gt; 50ms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Long task &gt; 50ms</a:t>
            </a:r>
          </a:p>
        </p:txBody>
      </p:sp>
      <p:sp>
        <p:nvSpPr>
          <p:cNvPr id="251" name="Long Tasks API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l"/>
          </a:lstStyle>
          <a:p>
            <a:pPr/>
            <a:r>
              <a:t>Long Tasks API</a:t>
            </a:r>
          </a:p>
        </p:txBody>
      </p:sp>
      <p:sp>
        <p:nvSpPr>
          <p:cNvPr id="252" name="var observer = new PerformanceObserver((list) =&gt; {…"/>
          <p:cNvSpPr txBox="1"/>
          <p:nvPr/>
        </p:nvSpPr>
        <p:spPr>
          <a:xfrm>
            <a:off x="1448736" y="5939358"/>
            <a:ext cx="15276309" cy="6053269"/>
          </a:xfrm>
          <a:prstGeom prst="rect">
            <a:avLst/>
          </a:prstGeom>
          <a:solidFill>
            <a:schemeClr val="accent4">
              <a:hueOff val="349036"/>
              <a:lumOff val="17111"/>
            </a:schemeClr>
          </a:solidFill>
          <a:ln w="127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lnSpc>
                <a:spcPct val="117999"/>
              </a:lnSpc>
              <a:defRPr sz="3600">
                <a:solidFill>
                  <a:srgbClr val="5E5E5E"/>
                </a:solidFill>
                <a:latin typeface="Chalkboard"/>
                <a:ea typeface="Chalkboard"/>
                <a:cs typeface="Chalkboard"/>
                <a:sym typeface="Chalkboard"/>
              </a:defRPr>
            </a:pPr>
            <a:r>
              <a:t>var observer = new PerformanceObserver((list) =&gt; {</a:t>
            </a:r>
          </a:p>
          <a:p>
            <a:pPr algn="l" defTabSz="457200">
              <a:lnSpc>
                <a:spcPct val="117999"/>
              </a:lnSpc>
              <a:defRPr sz="3600">
                <a:solidFill>
                  <a:srgbClr val="5E5E5E"/>
                </a:solidFill>
                <a:latin typeface="Chalkboard"/>
                <a:ea typeface="Chalkboard"/>
                <a:cs typeface="Chalkboard"/>
                <a:sym typeface="Chalkboard"/>
              </a:defRPr>
            </a:pPr>
            <a:r>
              <a:t>    var perfEntries = list.getEntries();</a:t>
            </a:r>
          </a:p>
          <a:p>
            <a:pPr algn="l" defTabSz="457200">
              <a:lnSpc>
                <a:spcPct val="117999"/>
              </a:lnSpc>
              <a:defRPr sz="3600">
                <a:solidFill>
                  <a:srgbClr val="5E5E5E"/>
                </a:solidFill>
                <a:latin typeface="Chalkboard"/>
                <a:ea typeface="Chalkboard"/>
                <a:cs typeface="Chalkboard"/>
                <a:sym typeface="Chalkboard"/>
              </a:defRPr>
            </a:pPr>
            <a:r>
              <a:t>    for (var i = 0; i &lt; perfEntries.length; i++) {</a:t>
            </a:r>
          </a:p>
          <a:p>
            <a:pPr algn="l" defTabSz="457200">
              <a:lnSpc>
                <a:spcPct val="117999"/>
              </a:lnSpc>
              <a:defRPr sz="3600">
                <a:solidFill>
                  <a:srgbClr val="5E5E5E"/>
                </a:solidFill>
                <a:latin typeface="Chalkboard"/>
                <a:ea typeface="Chalkboard"/>
                <a:cs typeface="Chalkboard"/>
                <a:sym typeface="Chalkboard"/>
              </a:defRPr>
            </a:pPr>
            <a:r>
              <a:t>        // Process long task notifications:</a:t>
            </a:r>
          </a:p>
          <a:p>
            <a:pPr algn="l" defTabSz="457200">
              <a:lnSpc>
                <a:spcPct val="117999"/>
              </a:lnSpc>
              <a:defRPr sz="3600">
                <a:solidFill>
                  <a:srgbClr val="5E5E5E"/>
                </a:solidFill>
                <a:latin typeface="Chalkboard"/>
                <a:ea typeface="Chalkboard"/>
                <a:cs typeface="Chalkboard"/>
                <a:sym typeface="Chalkboard"/>
              </a:defRPr>
            </a:pPr>
            <a:r>
              <a:t>        // report back for analytics and monitoring</a:t>
            </a:r>
          </a:p>
          <a:p>
            <a:pPr algn="l" defTabSz="457200">
              <a:lnSpc>
                <a:spcPct val="117999"/>
              </a:lnSpc>
              <a:defRPr sz="3600">
                <a:solidFill>
                  <a:srgbClr val="5E5E5E"/>
                </a:solidFill>
                <a:latin typeface="Chalkboard"/>
                <a:ea typeface="Chalkboard"/>
                <a:cs typeface="Chalkboard"/>
                <a:sym typeface="Chalkboard"/>
              </a:defRPr>
            </a:pPr>
            <a:r>
              <a:t>        // ...</a:t>
            </a:r>
          </a:p>
          <a:p>
            <a:pPr algn="l" defTabSz="457200">
              <a:lnSpc>
                <a:spcPct val="117999"/>
              </a:lnSpc>
              <a:defRPr sz="3600">
                <a:solidFill>
                  <a:srgbClr val="5E5E5E"/>
                </a:solidFill>
                <a:latin typeface="Chalkboard"/>
                <a:ea typeface="Chalkboard"/>
                <a:cs typeface="Chalkboard"/>
                <a:sym typeface="Chalkboard"/>
              </a:defRPr>
            </a:pPr>
            <a:r>
              <a:t>    }</a:t>
            </a:r>
          </a:p>
          <a:p>
            <a:pPr algn="l" defTabSz="457200">
              <a:lnSpc>
                <a:spcPct val="117999"/>
              </a:lnSpc>
              <a:defRPr sz="3600">
                <a:solidFill>
                  <a:srgbClr val="5E5E5E"/>
                </a:solidFill>
                <a:latin typeface="Chalkboard"/>
                <a:ea typeface="Chalkboard"/>
                <a:cs typeface="Chalkboard"/>
                <a:sym typeface="Chalkboard"/>
              </a:defRPr>
            </a:pPr>
            <a:r>
              <a:t>});</a:t>
            </a:r>
          </a:p>
          <a:p>
            <a:pPr algn="l" defTabSz="457200">
              <a:lnSpc>
                <a:spcPct val="117999"/>
              </a:lnSpc>
              <a:defRPr sz="3600">
                <a:solidFill>
                  <a:srgbClr val="5E5E5E"/>
                </a:solidFill>
                <a:latin typeface="Chalkboard"/>
                <a:ea typeface="Chalkboard"/>
                <a:cs typeface="Chalkboard"/>
                <a:sym typeface="Chalkboard"/>
              </a:defRPr>
            </a:pPr>
            <a:r>
              <a:t>observer.observe({entryTypes: ["longtask"]});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6" name="表格"/>
          <p:cNvGraphicFramePr/>
          <p:nvPr/>
        </p:nvGraphicFramePr>
        <p:xfrm>
          <a:off x="6711950" y="3337859"/>
          <a:ext cx="10972800" cy="8483601"/>
        </p:xfrm>
        <a:graphic xmlns:a="http://schemas.openxmlformats.org/drawingml/2006/main">
          <a:graphicData uri="http://schemas.openxmlformats.org/drawingml/2006/table">
            <a:tbl>
              <a:tblPr firstCol="1" firstRow="0" lastCol="0" lastRow="0" bandCol="0" bandRow="0" rtl="0">
                <a:tableStyleId>{CF821DB8-F4EB-4A41-A1BA-3FCAFE7338EE}</a:tableStyleId>
              </a:tblPr>
              <a:tblGrid>
                <a:gridCol w="5480050"/>
                <a:gridCol w="5480050"/>
              </a:tblGrid>
              <a:tr h="1210128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 sz="1800"/>
                      </a:pPr>
                      <a:r>
                        <a:rPr sz="3200">
                          <a:latin typeface="Graphik"/>
                          <a:ea typeface="Graphik"/>
                          <a:cs typeface="Graphik"/>
                        </a:rPr>
                        <a:t>Navigation Timing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页面导航性能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210128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 sz="1800"/>
                      </a:pPr>
                      <a:r>
                        <a:rPr sz="3200">
                          <a:latin typeface="Graphik"/>
                          <a:ea typeface="Graphik"/>
                          <a:cs typeface="Graphik"/>
                        </a:rPr>
                        <a:t>Resource Timing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子资源加载性能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210128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 sz="1800"/>
                      </a:pPr>
                      <a:r>
                        <a:rPr sz="3200">
                          <a:sym typeface="Graphik Semibold"/>
                        </a:rPr>
                        <a:t>Paint Timing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FP/FCP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210128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 sz="1800"/>
                      </a:pPr>
                      <a:r>
                        <a:rPr sz="3200">
                          <a:sym typeface="Graphik Semibold"/>
                        </a:rPr>
                        <a:t>Element Timing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自定义 LCP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210128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 sz="1800"/>
                      </a:pPr>
                      <a:r>
                        <a:rPr sz="3200">
                          <a:sym typeface="Graphik Semibold"/>
                        </a:rPr>
                        <a:t>Event Timing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FID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210128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 sz="1800"/>
                      </a:pPr>
                      <a:r>
                        <a:rPr sz="3200">
                          <a:sym typeface="Graphik Semibold"/>
                        </a:rPr>
                        <a:t>Layout Instability API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CLS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210128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 sz="1800"/>
                      </a:pPr>
                      <a:r>
                        <a:rPr sz="3200">
                          <a:latin typeface="Graphik"/>
                          <a:ea typeface="Graphik"/>
                          <a:cs typeface="Graphik"/>
                        </a:rPr>
                        <a:t>Long Tasks API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长任务优化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以用户为中心的指标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以用户为中心的指标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用户指标概览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用户指标概览</a:t>
            </a:r>
          </a:p>
        </p:txBody>
      </p:sp>
      <p:sp>
        <p:nvSpPr>
          <p:cNvPr id="263" name="FCP 首次内容绘制时间 (First contentful paint)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chemeClr val="accent3">
                    <a:hueOff val="945267"/>
                    <a:satOff val="49643"/>
                    <a:lumOff val="-19255"/>
                  </a:schemeClr>
                </a:solidFill>
              </a:defRPr>
            </a:pPr>
            <a:r>
              <a:t>FCP 首次内容绘制时间 (First contentful paint)</a:t>
            </a:r>
          </a:p>
          <a:p>
            <a:pPr>
              <a:defRPr>
                <a:solidFill>
                  <a:schemeClr val="accent3">
                    <a:hueOff val="945267"/>
                    <a:satOff val="49643"/>
                    <a:lumOff val="-19255"/>
                  </a:schemeClr>
                </a:solidFill>
              </a:defRPr>
            </a:pPr>
            <a:r>
              <a:t>LCP 最大内容绘制时间 (Largest contentful paint)</a:t>
            </a:r>
          </a:p>
          <a:p>
            <a:pPr>
              <a:defRPr>
                <a:solidFill>
                  <a:schemeClr val="accent1"/>
                </a:solidFill>
              </a:defRPr>
            </a:pPr>
            <a:r>
              <a:t>FID 首次输入延迟 (First input delay)</a:t>
            </a:r>
          </a:p>
          <a:p>
            <a:pPr>
              <a:defRPr>
                <a:solidFill>
                  <a:schemeClr val="accent1"/>
                </a:solidFill>
              </a:defRPr>
            </a:pPr>
            <a:r>
              <a:t>TTI 页面可交互时间 (Time to Interactive)</a:t>
            </a:r>
          </a:p>
          <a:p>
            <a:pPr>
              <a:defRPr>
                <a:solidFill>
                  <a:schemeClr val="accent1"/>
                </a:solidFill>
              </a:defRPr>
            </a:pPr>
            <a:r>
              <a:t>TBT 主线程累计阻塞时间 (Total blocking time)</a:t>
            </a:r>
          </a:p>
          <a:p>
            <a:pPr>
              <a:defRPr>
                <a:solidFill>
                  <a:schemeClr val="accent4">
                    <a:hueOff val="-904334"/>
                    <a:lumOff val="2953"/>
                  </a:schemeClr>
                </a:solidFill>
              </a:defRPr>
            </a:pPr>
            <a:r>
              <a:t>CLS 累计布局偏移 (Cumulative layout shift)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FCP (First contentful paint) ,  LCP(Largest contentful paint)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l" defTabSz="1121663">
              <a:lnSpc>
                <a:spcPct val="80000"/>
              </a:lnSpc>
              <a:defRPr spc="-38" sz="3864">
                <a:latin typeface="+mn-lt"/>
                <a:ea typeface="+mn-ea"/>
                <a:cs typeface="+mn-cs"/>
                <a:sym typeface="Canela Bold"/>
              </a:defRPr>
            </a:lvl1pPr>
          </a:lstStyle>
          <a:p>
            <a:pPr/>
            <a:r>
              <a:t>FCP (First contentful paint) ,  LCP(Largest contentful paint)</a:t>
            </a:r>
          </a:p>
        </p:txBody>
      </p:sp>
      <p:pic>
        <p:nvPicPr>
          <p:cNvPr id="268" name="lcp-techcrunch-filmstrip.png" descr="lcp-techcrunch-filmstrip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75409" y="8589547"/>
            <a:ext cx="11121123" cy="4316386"/>
          </a:xfrm>
          <a:prstGeom prst="rect">
            <a:avLst/>
          </a:prstGeom>
          <a:ln w="12700">
            <a:miter lim="400000"/>
          </a:ln>
        </p:spPr>
      </p:pic>
      <p:pic>
        <p:nvPicPr>
          <p:cNvPr id="269" name="图像" descr="图像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75409" y="3946659"/>
            <a:ext cx="11121123" cy="4316387"/>
          </a:xfrm>
          <a:prstGeom prst="rect">
            <a:avLst/>
          </a:prstGeom>
          <a:ln w="12700">
            <a:miter lim="400000"/>
          </a:ln>
        </p:spPr>
      </p:pic>
      <p:sp>
        <p:nvSpPr>
          <p:cNvPr id="270" name="1. &lt;img /&gt;…"/>
          <p:cNvSpPr txBox="1"/>
          <p:nvPr/>
        </p:nvSpPr>
        <p:spPr>
          <a:xfrm>
            <a:off x="13271352" y="4852324"/>
            <a:ext cx="8218296" cy="3360153"/>
          </a:xfrm>
          <a:prstGeom prst="rect">
            <a:avLst/>
          </a:prstGeom>
          <a:solidFill>
            <a:schemeClr val="accent4">
              <a:hueOff val="349036"/>
              <a:lumOff val="17111"/>
            </a:schemeClr>
          </a:solidFill>
          <a:ln w="127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1" indent="203200" algn="l" defTabSz="457200">
              <a:lnSpc>
                <a:spcPct val="117999"/>
              </a:lnSpc>
              <a:defRPr sz="3600">
                <a:solidFill>
                  <a:srgbClr val="5E5E5E"/>
                </a:solidFill>
                <a:latin typeface="Chalkboard"/>
                <a:ea typeface="Chalkboard"/>
                <a:cs typeface="Chalkboard"/>
                <a:sym typeface="Chalkboard"/>
              </a:defRPr>
            </a:pPr>
            <a:r>
              <a:t>1. &lt;img /&gt;</a:t>
            </a:r>
          </a:p>
          <a:p>
            <a:pPr lvl="1" indent="203200" algn="l" defTabSz="457200">
              <a:lnSpc>
                <a:spcPct val="117999"/>
              </a:lnSpc>
              <a:defRPr sz="3600">
                <a:solidFill>
                  <a:srgbClr val="5E5E5E"/>
                </a:solidFill>
                <a:latin typeface="Chalkboard"/>
                <a:ea typeface="Chalkboard"/>
                <a:cs typeface="Chalkboard"/>
                <a:sym typeface="Chalkboard"/>
              </a:defRPr>
            </a:pPr>
            <a:r>
              <a:t>2. &lt;svg&gt;&lt;image/&gt;&lt;/svg&gt;</a:t>
            </a:r>
          </a:p>
          <a:p>
            <a:pPr lvl="1" indent="203200" algn="l" defTabSz="457200">
              <a:lnSpc>
                <a:spcPct val="117999"/>
              </a:lnSpc>
              <a:defRPr sz="3600">
                <a:solidFill>
                  <a:srgbClr val="5E5E5E"/>
                </a:solidFill>
                <a:latin typeface="Chalkboard"/>
                <a:ea typeface="Chalkboard"/>
                <a:cs typeface="Chalkboard"/>
                <a:sym typeface="Chalkboard"/>
              </a:defRPr>
            </a:pPr>
            <a:r>
              <a:t>3. &lt;video poster=“poster.gif"&gt;&lt;/video&gt;</a:t>
            </a:r>
          </a:p>
          <a:p>
            <a:pPr lvl="1" indent="203200" algn="l" defTabSz="457200">
              <a:lnSpc>
                <a:spcPct val="117999"/>
              </a:lnSpc>
              <a:defRPr sz="3600">
                <a:solidFill>
                  <a:srgbClr val="5E5E5E"/>
                </a:solidFill>
                <a:latin typeface="Chalkboard"/>
                <a:ea typeface="Chalkboard"/>
                <a:cs typeface="Chalkboard"/>
                <a:sym typeface="Chalkboard"/>
              </a:defRPr>
            </a:pPr>
            <a:r>
              <a:t>4. &lt;div style=‘background:url()’ /&gt;</a:t>
            </a:r>
          </a:p>
          <a:p>
            <a:pPr lvl="1" indent="203200" algn="l" defTabSz="457200">
              <a:lnSpc>
                <a:spcPct val="117999"/>
              </a:lnSpc>
              <a:defRPr sz="3600">
                <a:solidFill>
                  <a:srgbClr val="5E5E5E"/>
                </a:solidFill>
                <a:latin typeface="Chalkboard"/>
                <a:ea typeface="Chalkboard"/>
                <a:cs typeface="Chalkboard"/>
                <a:sym typeface="Chalkboard"/>
              </a:defRPr>
            </a:pPr>
            <a:r>
              <a:t>5. &lt;div&gt;&lt;text/&gt;&lt;/div&gt;</a:t>
            </a:r>
          </a:p>
        </p:txBody>
      </p:sp>
      <p:sp>
        <p:nvSpPr>
          <p:cNvPr id="271" name="Largest Content"/>
          <p:cNvSpPr txBox="1"/>
          <p:nvPr/>
        </p:nvSpPr>
        <p:spPr>
          <a:xfrm>
            <a:off x="13250169" y="3770010"/>
            <a:ext cx="4282391" cy="832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825500">
              <a:lnSpc>
                <a:spcPct val="100000"/>
              </a:lnSpc>
              <a:defRPr spc="-44" sz="4400"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pPr/>
            <a:r>
              <a:t>Largest Content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71" grpId="1"/>
      <p:bldP build="whole" bldLvl="1" animBg="1" rev="0" advAuto="0" spid="270" grpId="2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TTI (Time to Interactive)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l" defTabSz="1121663">
              <a:lnSpc>
                <a:spcPct val="80000"/>
              </a:lnSpc>
              <a:defRPr spc="-38" sz="3864">
                <a:latin typeface="+mn-lt"/>
                <a:ea typeface="+mn-ea"/>
                <a:cs typeface="+mn-cs"/>
                <a:sym typeface="Canela Bold"/>
              </a:defRPr>
            </a:lvl1pPr>
          </a:lstStyle>
          <a:p>
            <a:pPr/>
            <a:r>
              <a:t>TTI (Time to Interactive)</a:t>
            </a:r>
          </a:p>
        </p:txBody>
      </p:sp>
      <p:pic>
        <p:nvPicPr>
          <p:cNvPr id="276" name="tti-timeline.png" descr="tti-timelin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175711" y="3659940"/>
            <a:ext cx="14511611" cy="857366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FID (First input delay), TBT (Total blocking time)"/>
          <p:cNvSpPr txBox="1"/>
          <p:nvPr>
            <p:ph type="body" idx="21"/>
          </p:nvPr>
        </p:nvSpPr>
        <p:spPr>
          <a:xfrm>
            <a:off x="566057" y="1124702"/>
            <a:ext cx="21945602" cy="83261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l" defTabSz="1121663">
              <a:lnSpc>
                <a:spcPct val="80000"/>
              </a:lnSpc>
              <a:defRPr spc="-38" sz="3864">
                <a:latin typeface="+mn-lt"/>
                <a:ea typeface="+mn-ea"/>
                <a:cs typeface="+mn-cs"/>
                <a:sym typeface="Canela Bold"/>
              </a:defRPr>
            </a:lvl1pPr>
          </a:lstStyle>
          <a:p>
            <a:pPr/>
            <a:r>
              <a:t>FID (First input delay), TBT (Total blocking time)</a:t>
            </a:r>
          </a:p>
        </p:txBody>
      </p:sp>
      <p:grpSp>
        <p:nvGrpSpPr>
          <p:cNvPr id="285" name="成组"/>
          <p:cNvGrpSpPr/>
          <p:nvPr/>
        </p:nvGrpSpPr>
        <p:grpSpPr>
          <a:xfrm>
            <a:off x="2147" y="2346532"/>
            <a:ext cx="15768395" cy="11903490"/>
            <a:chOff x="0" y="0"/>
            <a:chExt cx="15768394" cy="11903488"/>
          </a:xfrm>
        </p:grpSpPr>
        <p:pic>
          <p:nvPicPr>
            <p:cNvPr id="281" name="fid-full.png" descr="fid-full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1233600"/>
              <a:ext cx="15768395" cy="748998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82" name="tbt-blocking-time.png" descr="tbt-blocking-time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4388050" y="9346842"/>
              <a:ext cx="8141197" cy="158301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83" name="线条"/>
            <p:cNvSpPr/>
            <p:nvPr/>
          </p:nvSpPr>
          <p:spPr>
            <a:xfrm flipV="1">
              <a:off x="4779273" y="0"/>
              <a:ext cx="1" cy="1190349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ysDot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284" name="线条"/>
            <p:cNvSpPr/>
            <p:nvPr/>
          </p:nvSpPr>
          <p:spPr>
            <a:xfrm flipH="1" flipV="1">
              <a:off x="11968991" y="108494"/>
              <a:ext cx="9623" cy="11598028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custDash>
                <a:ds d="100000" sp="200000"/>
              </a:custDash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</p:grpSp>
      <p:sp>
        <p:nvSpPr>
          <p:cNvPr id="286" name="FID 主线程首次接收用户输入到开始响应的时间"/>
          <p:cNvSpPr txBox="1"/>
          <p:nvPr/>
        </p:nvSpPr>
        <p:spPr>
          <a:xfrm>
            <a:off x="13355494" y="9900018"/>
            <a:ext cx="7552031" cy="6456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>
                <a:solidFill>
                  <a:schemeClr val="accent4">
                    <a:hueOff val="-904334"/>
                    <a:lumOff val="2953"/>
                  </a:schemeClr>
                </a:solidFill>
              </a:defRPr>
            </a:lvl1pPr>
          </a:lstStyle>
          <a:p>
            <a:pPr/>
            <a:r>
              <a:t>FID 主线程首次接收用户输入到开始响应的时间</a:t>
            </a:r>
          </a:p>
        </p:txBody>
      </p:sp>
      <p:sp>
        <p:nvSpPr>
          <p:cNvPr id="287" name="TBT 计算公式：…"/>
          <p:cNvSpPr txBox="1"/>
          <p:nvPr/>
        </p:nvSpPr>
        <p:spPr>
          <a:xfrm>
            <a:off x="13355493" y="11230340"/>
            <a:ext cx="6617514" cy="16192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800">
                <a:solidFill>
                  <a:schemeClr val="accent3"/>
                </a:solidFill>
              </a:defRPr>
            </a:pPr>
            <a:r>
              <a:t>TBT 计算公式：</a:t>
            </a:r>
          </a:p>
          <a:p>
            <a:pPr algn="l">
              <a:defRPr sz="2800">
                <a:solidFill>
                  <a:schemeClr val="accent3"/>
                </a:solidFill>
              </a:defRPr>
            </a:pPr>
            <a:r>
              <a:t>TBT=total(longtask)-count(longtask)*50</a:t>
            </a:r>
          </a:p>
          <a:p>
            <a:pPr algn="l">
              <a:defRPr sz="2800">
                <a:solidFill>
                  <a:schemeClr val="accent3"/>
                </a:solidFill>
              </a:defRPr>
            </a:pPr>
            <a:r>
              <a:t>任务取样区间为 FCP到TTI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优化技术的发展"/>
          <p:cNvSpPr txBox="1"/>
          <p:nvPr/>
        </p:nvSpPr>
        <p:spPr>
          <a:xfrm>
            <a:off x="1505220" y="2237253"/>
            <a:ext cx="7507225" cy="1600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80000"/>
              </a:lnSpc>
              <a:defRPr spc="-84" sz="8400">
                <a:latin typeface="+mn-lt"/>
                <a:ea typeface="+mn-ea"/>
                <a:cs typeface="+mn-cs"/>
                <a:sym typeface="Canela Bold"/>
              </a:defRPr>
            </a:lvl1pPr>
          </a:lstStyle>
          <a:p>
            <a:pPr/>
            <a:r>
              <a:t>优化技术的发展</a:t>
            </a:r>
          </a:p>
        </p:txBody>
      </p:sp>
      <p:sp>
        <p:nvSpPr>
          <p:cNvPr id="155" name="以用户为中心的指标"/>
          <p:cNvSpPr txBox="1"/>
          <p:nvPr/>
        </p:nvSpPr>
        <p:spPr>
          <a:xfrm>
            <a:off x="1474486" y="5138480"/>
            <a:ext cx="9619489" cy="1600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80000"/>
              </a:lnSpc>
              <a:defRPr spc="-84" sz="8400">
                <a:latin typeface="+mn-lt"/>
                <a:ea typeface="+mn-ea"/>
                <a:cs typeface="+mn-cs"/>
                <a:sym typeface="Canela Bold"/>
              </a:defRPr>
            </a:lvl1pPr>
          </a:lstStyle>
          <a:p>
            <a:pPr/>
            <a:r>
              <a:t>以用户为中心的指标</a:t>
            </a:r>
          </a:p>
        </p:txBody>
      </p:sp>
      <p:sp>
        <p:nvSpPr>
          <p:cNvPr id="156" name="如何做性能优化"/>
          <p:cNvSpPr txBox="1"/>
          <p:nvPr/>
        </p:nvSpPr>
        <p:spPr>
          <a:xfrm>
            <a:off x="1505220" y="8039708"/>
            <a:ext cx="7507225" cy="1600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80000"/>
              </a:lnSpc>
              <a:defRPr spc="-84" sz="8400">
                <a:latin typeface="+mn-lt"/>
                <a:ea typeface="+mn-ea"/>
                <a:cs typeface="+mn-cs"/>
                <a:sym typeface="Canela Bold"/>
              </a:defRPr>
            </a:lvl1pPr>
          </a:lstStyle>
          <a:p>
            <a:pPr/>
            <a:r>
              <a:t>如何做性能优化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Impact Fraction:  0.75…"/>
          <p:cNvSpPr txBox="1"/>
          <p:nvPr>
            <p:ph type="body" sz="half" idx="1"/>
          </p:nvPr>
        </p:nvSpPr>
        <p:spPr>
          <a:xfrm>
            <a:off x="1219200" y="4013200"/>
            <a:ext cx="9626359" cy="8483600"/>
          </a:xfrm>
          <a:prstGeom prst="rect">
            <a:avLst/>
          </a:prstGeom>
        </p:spPr>
        <p:txBody>
          <a:bodyPr/>
          <a:lstStyle/>
          <a:p>
            <a:pPr/>
            <a:r>
              <a:t>Impact Fraction:  0.75</a:t>
            </a:r>
          </a:p>
          <a:p>
            <a:pPr/>
            <a:r>
              <a:t>Distance Fraction: 0.25</a:t>
            </a:r>
          </a:p>
          <a:p>
            <a:pPr/>
            <a:r>
              <a:t>layout shift score: 0.75*0.25=0.1875</a:t>
            </a:r>
          </a:p>
        </p:txBody>
      </p:sp>
      <p:sp>
        <p:nvSpPr>
          <p:cNvPr id="292" name="CLS(Cumulative layout shift)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l"/>
          </a:lstStyle>
          <a:p>
            <a:pPr/>
            <a:r>
              <a:t>CLS(Cumulative layout shift)</a:t>
            </a:r>
          </a:p>
        </p:txBody>
      </p:sp>
      <p:pic>
        <p:nvPicPr>
          <p:cNvPr id="293" name="layout-shift-2.png" descr="layout-shift-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082766" y="2970482"/>
            <a:ext cx="11099908" cy="832493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Web Vitals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l"/>
          </a:lstStyle>
          <a:p>
            <a:pPr/>
            <a:r>
              <a:t>Web Vitals</a:t>
            </a:r>
          </a:p>
        </p:txBody>
      </p:sp>
      <p:grpSp>
        <p:nvGrpSpPr>
          <p:cNvPr id="301" name="成组"/>
          <p:cNvGrpSpPr/>
          <p:nvPr/>
        </p:nvGrpSpPr>
        <p:grpSpPr>
          <a:xfrm>
            <a:off x="4600881" y="3849653"/>
            <a:ext cx="14666814" cy="4267201"/>
            <a:chOff x="0" y="0"/>
            <a:chExt cx="14666813" cy="4267200"/>
          </a:xfrm>
        </p:grpSpPr>
        <p:pic>
          <p:nvPicPr>
            <p:cNvPr id="298" name="lcp_ux.png" descr="lcp_ux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4876800" cy="42672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99" name="fid_ux.png" descr="fid_ux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4879181" y="0"/>
              <a:ext cx="4876801" cy="42672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00" name="cls_ux.png" descr="cls_ux.png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9790013" y="0"/>
              <a:ext cx="4876801" cy="42672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02" name="import {getCLS, getFID, getLCP} from 'web-vitals';…"/>
          <p:cNvSpPr txBox="1"/>
          <p:nvPr/>
        </p:nvSpPr>
        <p:spPr>
          <a:xfrm>
            <a:off x="2601641" y="8749245"/>
            <a:ext cx="10845769" cy="4033433"/>
          </a:xfrm>
          <a:prstGeom prst="rect">
            <a:avLst/>
          </a:prstGeom>
          <a:solidFill>
            <a:schemeClr val="accent4">
              <a:hueOff val="349036"/>
              <a:lumOff val="17111"/>
            </a:schemeClr>
          </a:solidFill>
          <a:ln w="127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1" indent="203200" algn="l" defTabSz="457200">
              <a:lnSpc>
                <a:spcPct val="117999"/>
              </a:lnSpc>
              <a:defRPr sz="3600">
                <a:solidFill>
                  <a:srgbClr val="5E5E5E"/>
                </a:solidFill>
                <a:latin typeface="Chalkboard"/>
                <a:ea typeface="Chalkboard"/>
                <a:cs typeface="Chalkboard"/>
                <a:sym typeface="Chalkboard"/>
              </a:defRPr>
            </a:pPr>
            <a:r>
              <a:t>import {getCLS, getFID, getLCP} from 'web-vitals';</a:t>
            </a:r>
          </a:p>
          <a:p>
            <a:pPr lvl="1" indent="203200" algn="l" defTabSz="457200">
              <a:lnSpc>
                <a:spcPct val="117999"/>
              </a:lnSpc>
              <a:defRPr sz="3600">
                <a:solidFill>
                  <a:srgbClr val="5E5E5E"/>
                </a:solidFill>
                <a:latin typeface="Chalkboard"/>
                <a:ea typeface="Chalkboard"/>
                <a:cs typeface="Chalkboard"/>
                <a:sym typeface="Chalkboard"/>
              </a:defRPr>
            </a:pPr>
          </a:p>
          <a:p>
            <a:pPr lvl="1" indent="203200" algn="l" defTabSz="457200">
              <a:lnSpc>
                <a:spcPct val="117999"/>
              </a:lnSpc>
              <a:defRPr sz="3600">
                <a:solidFill>
                  <a:srgbClr val="5E5E5E"/>
                </a:solidFill>
                <a:latin typeface="Chalkboard"/>
                <a:ea typeface="Chalkboard"/>
                <a:cs typeface="Chalkboard"/>
                <a:sym typeface="Chalkboard"/>
              </a:defRPr>
            </a:pPr>
            <a:r>
              <a:t>getCLS(console.log);</a:t>
            </a:r>
          </a:p>
          <a:p>
            <a:pPr lvl="1" indent="203200" algn="l" defTabSz="457200">
              <a:lnSpc>
                <a:spcPct val="117999"/>
              </a:lnSpc>
              <a:defRPr sz="3600">
                <a:solidFill>
                  <a:srgbClr val="5E5E5E"/>
                </a:solidFill>
                <a:latin typeface="Chalkboard"/>
                <a:ea typeface="Chalkboard"/>
                <a:cs typeface="Chalkboard"/>
                <a:sym typeface="Chalkboard"/>
              </a:defRPr>
            </a:pPr>
            <a:r>
              <a:t>getFID(console.log);</a:t>
            </a:r>
          </a:p>
          <a:p>
            <a:pPr lvl="1" indent="203200" algn="l" defTabSz="457200">
              <a:lnSpc>
                <a:spcPct val="117999"/>
              </a:lnSpc>
              <a:defRPr sz="3600">
                <a:solidFill>
                  <a:srgbClr val="5E5E5E"/>
                </a:solidFill>
                <a:latin typeface="Chalkboard"/>
                <a:ea typeface="Chalkboard"/>
                <a:cs typeface="Chalkboard"/>
                <a:sym typeface="Chalkboard"/>
              </a:defRPr>
            </a:pPr>
            <a:r>
              <a:t>getLCP(console.log);</a:t>
            </a:r>
          </a:p>
          <a:p>
            <a:pPr lvl="1" indent="203200" algn="l" defTabSz="457200">
              <a:lnSpc>
                <a:spcPct val="117999"/>
              </a:lnSpc>
              <a:defRPr sz="3600">
                <a:solidFill>
                  <a:srgbClr val="5E5E5E"/>
                </a:solidFill>
                <a:latin typeface="Chalkboard"/>
                <a:ea typeface="Chalkboard"/>
                <a:cs typeface="Chalkboard"/>
                <a:sym typeface="Chalkboard"/>
              </a:defRPr>
            </a:pPr>
            <a:r>
              <a:t>getFCP(console.log);</a:t>
            </a:r>
          </a:p>
        </p:txBody>
      </p:sp>
      <p:pic>
        <p:nvPicPr>
          <p:cNvPr id="303" name="图像" descr="图像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9237237" y="8035683"/>
            <a:ext cx="12892209" cy="4339953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02" grpId="1"/>
      <p:bldP build="whole" bldLvl="1" animBg="1" rev="0" advAuto="0" spid="303" grpId="2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Kapture 2020-12-14 at 1.09.44.mov" descr="Kapture 2020-12-14 at 1.09.44.mov"/>
          <p:cNvPicPr>
            <a:picLocks noChangeAspect="0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1772513" y="1054100"/>
            <a:ext cx="20838974" cy="116078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000000" fill="hold"/>
                                        <p:tgtEl>
                                          <p:spTgt spid="30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307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48342" y="1056700"/>
            <a:ext cx="22887316" cy="116026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  <p:sp>
        <p:nvSpPr>
          <p:cNvPr id="312" name="椭圆形"/>
          <p:cNvSpPr/>
          <p:nvPr/>
        </p:nvSpPr>
        <p:spPr>
          <a:xfrm>
            <a:off x="10637199" y="7323500"/>
            <a:ext cx="5694196" cy="1587854"/>
          </a:xfrm>
          <a:prstGeom prst="ellipse">
            <a:avLst/>
          </a:prstGeom>
          <a:ln w="635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</a:p>
        </p:txBody>
      </p:sp>
      <p:sp>
        <p:nvSpPr>
          <p:cNvPr id="313" name="椭圆形"/>
          <p:cNvSpPr/>
          <p:nvPr/>
        </p:nvSpPr>
        <p:spPr>
          <a:xfrm>
            <a:off x="6442778" y="4766005"/>
            <a:ext cx="1863962" cy="889257"/>
          </a:xfrm>
          <a:prstGeom prst="ellipse">
            <a:avLst/>
          </a:prstGeom>
          <a:ln w="635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</a:p>
        </p:txBody>
      </p:sp>
      <p:sp>
        <p:nvSpPr>
          <p:cNvPr id="314" name="椭圆形"/>
          <p:cNvSpPr/>
          <p:nvPr/>
        </p:nvSpPr>
        <p:spPr>
          <a:xfrm>
            <a:off x="10846484" y="5916018"/>
            <a:ext cx="2168010" cy="1050758"/>
          </a:xfrm>
          <a:prstGeom prst="ellipse">
            <a:avLst/>
          </a:prstGeom>
          <a:ln w="635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</a:p>
        </p:txBody>
      </p:sp>
      <p:sp>
        <p:nvSpPr>
          <p:cNvPr id="315" name="椭圆形"/>
          <p:cNvSpPr/>
          <p:nvPr/>
        </p:nvSpPr>
        <p:spPr>
          <a:xfrm>
            <a:off x="9430784" y="8623533"/>
            <a:ext cx="1863963" cy="889257"/>
          </a:xfrm>
          <a:prstGeom prst="ellipse">
            <a:avLst/>
          </a:prstGeom>
          <a:ln w="635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</a:p>
        </p:txBody>
      </p:sp>
      <p:sp>
        <p:nvSpPr>
          <p:cNvPr id="316" name="椭圆形"/>
          <p:cNvSpPr/>
          <p:nvPr/>
        </p:nvSpPr>
        <p:spPr>
          <a:xfrm>
            <a:off x="6442778" y="6413372"/>
            <a:ext cx="2066551" cy="724249"/>
          </a:xfrm>
          <a:prstGeom prst="ellipse">
            <a:avLst/>
          </a:prstGeom>
          <a:ln w="635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如何做性能优化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如何做性能优化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性能指什么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89632">
              <a:defRPr spc="-82" sz="8232"/>
            </a:lvl1pPr>
          </a:lstStyle>
          <a:p>
            <a:pPr/>
            <a:r>
              <a:t>性能指什么?</a:t>
            </a:r>
          </a:p>
        </p:txBody>
      </p:sp>
      <p:grpSp>
        <p:nvGrpSpPr>
          <p:cNvPr id="325" name="成组"/>
          <p:cNvGrpSpPr/>
          <p:nvPr/>
        </p:nvGrpSpPr>
        <p:grpSpPr>
          <a:xfrm>
            <a:off x="3880638" y="4012912"/>
            <a:ext cx="3372658" cy="3907212"/>
            <a:chOff x="0" y="0"/>
            <a:chExt cx="3372656" cy="3907211"/>
          </a:xfrm>
        </p:grpSpPr>
        <p:pic>
          <p:nvPicPr>
            <p:cNvPr id="323" name="loading.png" descr="loading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3372657" cy="337265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24" name="加载速度"/>
            <p:cNvSpPr txBox="1"/>
            <p:nvPr/>
          </p:nvSpPr>
          <p:spPr>
            <a:xfrm>
              <a:off x="935602" y="3234111"/>
              <a:ext cx="1739901" cy="673101"/>
            </a:xfrm>
            <a:prstGeom prst="rect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defTabSz="825500">
                <a:lnSpc>
                  <a:spcPct val="100000"/>
                </a:lnSpc>
                <a:defRPr sz="3200">
                  <a:latin typeface="Graphik"/>
                  <a:ea typeface="Graphik"/>
                  <a:cs typeface="Graphik"/>
                  <a:sym typeface="Graphik"/>
                </a:defRPr>
              </a:lvl1pPr>
            </a:lstStyle>
            <a:p>
              <a:pPr/>
              <a:r>
                <a:t>加载速度</a:t>
              </a:r>
            </a:p>
          </p:txBody>
        </p:sp>
      </p:grpSp>
      <p:grpSp>
        <p:nvGrpSpPr>
          <p:cNvPr id="328" name="成组"/>
          <p:cNvGrpSpPr/>
          <p:nvPr/>
        </p:nvGrpSpPr>
        <p:grpSpPr>
          <a:xfrm>
            <a:off x="7184686" y="4307404"/>
            <a:ext cx="2540001" cy="3612720"/>
            <a:chOff x="0" y="0"/>
            <a:chExt cx="2540000" cy="3612719"/>
          </a:xfrm>
        </p:grpSpPr>
        <p:pic>
          <p:nvPicPr>
            <p:cNvPr id="326" name="click.png" descr="click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2540000" cy="2540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27" name="响应能力"/>
            <p:cNvSpPr txBox="1"/>
            <p:nvPr/>
          </p:nvSpPr>
          <p:spPr>
            <a:xfrm>
              <a:off x="569001" y="2939619"/>
              <a:ext cx="1739901" cy="673101"/>
            </a:xfrm>
            <a:prstGeom prst="rect">
              <a:avLst/>
            </a:prstGeom>
            <a:solidFill>
              <a:schemeClr val="accent1">
                <a:hueOff val="-245591"/>
                <a:satOff val="13830"/>
                <a:lumOff val="17557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defTabSz="825500">
                <a:lnSpc>
                  <a:spcPct val="100000"/>
                </a:lnSpc>
                <a:defRPr sz="3200">
                  <a:latin typeface="Graphik"/>
                  <a:ea typeface="Graphik"/>
                  <a:cs typeface="Graphik"/>
                  <a:sym typeface="Graphik"/>
                </a:defRPr>
              </a:lvl1pPr>
            </a:lstStyle>
            <a:p>
              <a:pPr/>
              <a:r>
                <a:t>响应能力</a:t>
              </a:r>
            </a:p>
          </p:txBody>
        </p:sp>
      </p:grpSp>
      <p:grpSp>
        <p:nvGrpSpPr>
          <p:cNvPr id="331" name="成组"/>
          <p:cNvGrpSpPr/>
          <p:nvPr/>
        </p:nvGrpSpPr>
        <p:grpSpPr>
          <a:xfrm>
            <a:off x="9808477" y="4284535"/>
            <a:ext cx="3372658" cy="3635589"/>
            <a:chOff x="0" y="0"/>
            <a:chExt cx="3372656" cy="3635588"/>
          </a:xfrm>
        </p:grpSpPr>
        <p:pic>
          <p:nvPicPr>
            <p:cNvPr id="329" name="smooth-line.png" descr="smooth-line.png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0"/>
              <a:ext cx="3372657" cy="337265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30" name="动画流畅度"/>
            <p:cNvSpPr txBox="1"/>
            <p:nvPr/>
          </p:nvSpPr>
          <p:spPr>
            <a:xfrm>
              <a:off x="882658" y="2962488"/>
              <a:ext cx="2146301" cy="673101"/>
            </a:xfrm>
            <a:prstGeom prst="rect">
              <a:avLst/>
            </a:prstGeom>
            <a:solidFill>
              <a:srgbClr val="45B43B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defTabSz="825500">
                <a:lnSpc>
                  <a:spcPct val="100000"/>
                </a:lnSpc>
                <a:defRPr sz="3200">
                  <a:latin typeface="Graphik"/>
                  <a:ea typeface="Graphik"/>
                  <a:cs typeface="Graphik"/>
                  <a:sym typeface="Graphik"/>
                </a:defRPr>
              </a:lvl1pPr>
            </a:lstStyle>
            <a:p>
              <a:pPr/>
              <a:r>
                <a:t>动画流畅度</a:t>
              </a:r>
            </a:p>
          </p:txBody>
        </p:sp>
      </p:grpSp>
      <p:grpSp>
        <p:nvGrpSpPr>
          <p:cNvPr id="334" name="成组"/>
          <p:cNvGrpSpPr/>
          <p:nvPr/>
        </p:nvGrpSpPr>
        <p:grpSpPr>
          <a:xfrm>
            <a:off x="13264925" y="4660458"/>
            <a:ext cx="2540001" cy="3259666"/>
            <a:chOff x="0" y="0"/>
            <a:chExt cx="2540000" cy="3259665"/>
          </a:xfrm>
        </p:grpSpPr>
        <p:pic>
          <p:nvPicPr>
            <p:cNvPr id="332" name="be.png" descr="be.png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0" y="0"/>
              <a:ext cx="2540000" cy="2540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33" name="能耗"/>
            <p:cNvSpPr txBox="1"/>
            <p:nvPr/>
          </p:nvSpPr>
          <p:spPr>
            <a:xfrm>
              <a:off x="806449" y="2586565"/>
              <a:ext cx="927101" cy="673101"/>
            </a:xfrm>
            <a:prstGeom prst="rect">
              <a:avLst/>
            </a:prstGeom>
            <a:solidFill>
              <a:schemeClr val="accent5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defTabSz="113030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lvl1pPr>
            </a:lstStyle>
            <a:p>
              <a:pPr/>
              <a:r>
                <a:t>能耗</a:t>
              </a:r>
            </a:p>
          </p:txBody>
        </p:sp>
      </p:grpSp>
      <p:grpSp>
        <p:nvGrpSpPr>
          <p:cNvPr id="337" name="成组"/>
          <p:cNvGrpSpPr/>
          <p:nvPr/>
        </p:nvGrpSpPr>
        <p:grpSpPr>
          <a:xfrm>
            <a:off x="15964916" y="4660458"/>
            <a:ext cx="2540001" cy="3259666"/>
            <a:chOff x="0" y="0"/>
            <a:chExt cx="2540000" cy="3259665"/>
          </a:xfrm>
        </p:grpSpPr>
        <p:pic>
          <p:nvPicPr>
            <p:cNvPr id="335" name="mem.png" descr="mem.png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0" y="0"/>
              <a:ext cx="2540000" cy="2540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36" name="内存占用"/>
            <p:cNvSpPr txBox="1"/>
            <p:nvPr/>
          </p:nvSpPr>
          <p:spPr>
            <a:xfrm>
              <a:off x="400049" y="2586565"/>
              <a:ext cx="1739901" cy="673101"/>
            </a:xfrm>
            <a:prstGeom prst="rect">
              <a:avLst/>
            </a:prstGeom>
            <a:solidFill>
              <a:schemeClr val="accent2">
                <a:hueOff val="240640"/>
                <a:satOff val="2542"/>
                <a:lumOff val="-13198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defTabSz="113030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lvl1pPr>
            </a:lstStyle>
            <a:p>
              <a:pPr/>
              <a:r>
                <a:t>内存占用</a:t>
              </a:r>
            </a:p>
          </p:txBody>
        </p:sp>
      </p:grpSp>
      <p:pic>
        <p:nvPicPr>
          <p:cNvPr id="338" name="More.png" descr="More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9576262" y="7120023"/>
            <a:ext cx="927101" cy="9271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nodeType="click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34" grpId="4"/>
      <p:bldP build="whole" bldLvl="1" animBg="1" rev="0" advAuto="0" spid="331" grpId="3"/>
      <p:bldP build="whole" bldLvl="1" animBg="1" rev="0" advAuto="0" spid="337" grpId="5"/>
      <p:bldP build="whole" bldLvl="1" animBg="1" rev="0" advAuto="0" spid="338" grpId="6"/>
      <p:bldP build="whole" bldLvl="1" animBg="1" rev="0" advAuto="0" spid="328" grpId="2"/>
      <p:bldP build="whole" bldLvl="1" animBg="1" rev="0" advAuto="0" spid="325" grpId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常用的优化手段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常用的优化手段</a:t>
            </a:r>
          </a:p>
        </p:txBody>
      </p:sp>
      <p:sp>
        <p:nvSpPr>
          <p:cNvPr id="343" name="缓存技术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缓存技术</a:t>
            </a:r>
          </a:p>
          <a:p>
            <a:pPr/>
            <a:r>
              <a:t>预加载技术</a:t>
            </a:r>
          </a:p>
          <a:p>
            <a:pPr/>
            <a:r>
              <a:t>渲染方案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网络是不可靠的，尽量避免或提前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网络是不可靠的，尽量避免或提前</a:t>
            </a:r>
          </a:p>
          <a:p>
            <a:pPr/>
            <a:r>
              <a:t>JS 是单线程的, 利用 Worker 并行</a:t>
            </a:r>
          </a:p>
          <a:p>
            <a:pPr/>
            <a:r>
              <a:t>开发端的能力, 极致优化</a:t>
            </a:r>
          </a:p>
          <a:p>
            <a:pPr/>
            <a:r>
              <a:t>在真实环境上测试性能</a:t>
            </a:r>
          </a:p>
        </p:txBody>
      </p:sp>
      <p:sp>
        <p:nvSpPr>
          <p:cNvPr id="348" name="优化原则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l" defTabSz="784225">
              <a:defRPr spc="-41" sz="4180"/>
            </a:lvl1pPr>
          </a:lstStyle>
          <a:p>
            <a:pPr/>
            <a:r>
              <a:t>优化原则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1. 缓存技术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l" defTabSz="751205">
              <a:defRPr spc="-40" sz="4004"/>
            </a:lvl1pPr>
          </a:lstStyle>
          <a:p>
            <a:pPr/>
            <a:r>
              <a:t>1. 缓存技术</a:t>
            </a:r>
          </a:p>
        </p:txBody>
      </p:sp>
      <p:sp>
        <p:nvSpPr>
          <p:cNvPr id="353" name="Memory Cache"/>
          <p:cNvSpPr/>
          <p:nvPr/>
        </p:nvSpPr>
        <p:spPr>
          <a:xfrm>
            <a:off x="5598409" y="8903116"/>
            <a:ext cx="3618217" cy="1270001"/>
          </a:xfrm>
          <a:prstGeom prst="rect">
            <a:avLst/>
          </a:prstGeom>
          <a:solidFill>
            <a:schemeClr val="accent1">
              <a:hueOff val="-245591"/>
              <a:satOff val="13830"/>
              <a:lumOff val="17557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lnSpc>
                <a:spcPct val="100000"/>
              </a:lnSpc>
              <a:defRPr sz="3200"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pPr/>
            <a:r>
              <a:t>Memory Cache</a:t>
            </a:r>
          </a:p>
        </p:txBody>
      </p:sp>
      <p:sp>
        <p:nvSpPr>
          <p:cNvPr id="354" name="HTTP Cache"/>
          <p:cNvSpPr/>
          <p:nvPr/>
        </p:nvSpPr>
        <p:spPr>
          <a:xfrm>
            <a:off x="9561434" y="8903116"/>
            <a:ext cx="3618216" cy="1270001"/>
          </a:xfrm>
          <a:prstGeom prst="rect">
            <a:avLst/>
          </a:prstGeom>
          <a:solidFill>
            <a:schemeClr val="accent1">
              <a:hueOff val="-245591"/>
              <a:satOff val="13830"/>
              <a:lumOff val="17557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lnSpc>
                <a:spcPct val="100000"/>
              </a:lnSpc>
              <a:defRPr sz="3200"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pPr/>
            <a:r>
              <a:t>HTTP Cache</a:t>
            </a:r>
          </a:p>
        </p:txBody>
      </p:sp>
      <p:sp>
        <p:nvSpPr>
          <p:cNvPr id="355" name="离线包"/>
          <p:cNvSpPr/>
          <p:nvPr/>
        </p:nvSpPr>
        <p:spPr>
          <a:xfrm>
            <a:off x="1635385" y="10611682"/>
            <a:ext cx="11544265" cy="1270001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pPr/>
            <a:r>
              <a:t>离线包</a:t>
            </a:r>
          </a:p>
        </p:txBody>
      </p:sp>
      <p:sp>
        <p:nvSpPr>
          <p:cNvPr id="356" name="CDN"/>
          <p:cNvSpPr/>
          <p:nvPr/>
        </p:nvSpPr>
        <p:spPr>
          <a:xfrm>
            <a:off x="1635385" y="3777417"/>
            <a:ext cx="11544265" cy="1270001"/>
          </a:xfrm>
          <a:prstGeom prst="rect">
            <a:avLst/>
          </a:prstGeom>
          <a:solidFill>
            <a:schemeClr val="accent2">
              <a:hueOff val="240640"/>
              <a:satOff val="2542"/>
              <a:lumOff val="-13198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pPr/>
            <a:r>
              <a:t>CDN</a:t>
            </a:r>
          </a:p>
        </p:txBody>
      </p:sp>
      <p:sp>
        <p:nvSpPr>
          <p:cNvPr id="357" name="Network Cache"/>
          <p:cNvSpPr/>
          <p:nvPr/>
        </p:nvSpPr>
        <p:spPr>
          <a:xfrm>
            <a:off x="1635385" y="8903116"/>
            <a:ext cx="3618216" cy="1270001"/>
          </a:xfrm>
          <a:prstGeom prst="rect">
            <a:avLst/>
          </a:prstGeom>
          <a:solidFill>
            <a:schemeClr val="accent1">
              <a:hueOff val="-245591"/>
              <a:satOff val="13830"/>
              <a:lumOff val="17557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lnSpc>
                <a:spcPct val="100000"/>
              </a:lnSpc>
              <a:defRPr sz="3200"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pPr/>
            <a:r>
              <a:t>Network Cache</a:t>
            </a:r>
          </a:p>
        </p:txBody>
      </p:sp>
      <p:sp>
        <p:nvSpPr>
          <p:cNvPr id="358" name="BFCache"/>
          <p:cNvSpPr/>
          <p:nvPr/>
        </p:nvSpPr>
        <p:spPr>
          <a:xfrm>
            <a:off x="1635385" y="7194550"/>
            <a:ext cx="3618216" cy="1270000"/>
          </a:xfrm>
          <a:prstGeom prst="rect">
            <a:avLst/>
          </a:prstGeom>
          <a:solidFill>
            <a:schemeClr val="accent1">
              <a:hueOff val="-245591"/>
              <a:satOff val="13830"/>
              <a:lumOff val="17557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lnSpc>
                <a:spcPct val="100000"/>
              </a:lnSpc>
              <a:defRPr sz="3200"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pPr/>
            <a:r>
              <a:t>BFCache</a:t>
            </a:r>
          </a:p>
        </p:txBody>
      </p:sp>
      <p:grpSp>
        <p:nvGrpSpPr>
          <p:cNvPr id="364" name="成组"/>
          <p:cNvGrpSpPr/>
          <p:nvPr/>
        </p:nvGrpSpPr>
        <p:grpSpPr>
          <a:xfrm>
            <a:off x="5548546" y="5307572"/>
            <a:ext cx="7606071" cy="3335389"/>
            <a:chOff x="0" y="0"/>
            <a:chExt cx="7606069" cy="3335388"/>
          </a:xfrm>
        </p:grpSpPr>
        <p:sp>
          <p:nvSpPr>
            <p:cNvPr id="359" name="矩形"/>
            <p:cNvSpPr/>
            <p:nvPr/>
          </p:nvSpPr>
          <p:spPr>
            <a:xfrm>
              <a:off x="0" y="0"/>
              <a:ext cx="7606070" cy="333538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custDash>
                <a:ds d="600000" sp="6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</a:p>
          </p:txBody>
        </p:sp>
        <p:sp>
          <p:nvSpPr>
            <p:cNvPr id="360" name="localStorage"/>
            <p:cNvSpPr/>
            <p:nvPr/>
          </p:nvSpPr>
          <p:spPr>
            <a:xfrm>
              <a:off x="3956673" y="178410"/>
              <a:ext cx="3381836" cy="1270001"/>
            </a:xfrm>
            <a:prstGeom prst="rect">
              <a:avLst/>
            </a:prstGeom>
            <a:solidFill>
              <a:schemeClr val="accent1">
                <a:hueOff val="-245591"/>
                <a:satOff val="13830"/>
                <a:lumOff val="17557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825500">
                <a:lnSpc>
                  <a:spcPct val="100000"/>
                </a:lnSpc>
                <a:defRPr sz="3200">
                  <a:latin typeface="Graphik"/>
                  <a:ea typeface="Graphik"/>
                  <a:cs typeface="Graphik"/>
                  <a:sym typeface="Graphik"/>
                </a:defRPr>
              </a:lvl1pPr>
            </a:lstStyle>
            <a:p>
              <a:pPr/>
              <a:r>
                <a:t>localStorage</a:t>
              </a:r>
            </a:p>
          </p:txBody>
        </p:sp>
        <p:sp>
          <p:nvSpPr>
            <p:cNvPr id="361" name="IndexDB"/>
            <p:cNvSpPr/>
            <p:nvPr/>
          </p:nvSpPr>
          <p:spPr>
            <a:xfrm>
              <a:off x="230030" y="178410"/>
              <a:ext cx="3381835" cy="1270001"/>
            </a:xfrm>
            <a:prstGeom prst="rect">
              <a:avLst/>
            </a:prstGeom>
            <a:solidFill>
              <a:schemeClr val="accent1">
                <a:hueOff val="-245591"/>
                <a:satOff val="13830"/>
                <a:lumOff val="17557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825500">
                <a:lnSpc>
                  <a:spcPct val="100000"/>
                </a:lnSpc>
                <a:defRPr sz="3200">
                  <a:latin typeface="Graphik"/>
                  <a:ea typeface="Graphik"/>
                  <a:cs typeface="Graphik"/>
                  <a:sym typeface="Graphik"/>
                </a:defRPr>
              </a:lvl1pPr>
            </a:lstStyle>
            <a:p>
              <a:pPr/>
              <a:r>
                <a:t>IndexDB</a:t>
              </a:r>
            </a:p>
          </p:txBody>
        </p:sp>
        <p:sp>
          <p:nvSpPr>
            <p:cNvPr id="362" name="Cookie"/>
            <p:cNvSpPr/>
            <p:nvPr/>
          </p:nvSpPr>
          <p:spPr>
            <a:xfrm>
              <a:off x="230030" y="1886977"/>
              <a:ext cx="3381835" cy="1270001"/>
            </a:xfrm>
            <a:prstGeom prst="rect">
              <a:avLst/>
            </a:prstGeom>
            <a:solidFill>
              <a:schemeClr val="accent1">
                <a:hueOff val="-245591"/>
                <a:satOff val="13830"/>
                <a:lumOff val="17557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825500">
                <a:lnSpc>
                  <a:spcPct val="100000"/>
                </a:lnSpc>
                <a:defRPr sz="3200">
                  <a:latin typeface="Graphik"/>
                  <a:ea typeface="Graphik"/>
                  <a:cs typeface="Graphik"/>
                  <a:sym typeface="Graphik"/>
                </a:defRPr>
              </a:lvl1pPr>
            </a:lstStyle>
            <a:p>
              <a:pPr/>
              <a:r>
                <a:t>Cookie</a:t>
              </a:r>
            </a:p>
          </p:txBody>
        </p:sp>
        <p:sp>
          <p:nvSpPr>
            <p:cNvPr id="363" name="Cache Storage"/>
            <p:cNvSpPr/>
            <p:nvPr/>
          </p:nvSpPr>
          <p:spPr>
            <a:xfrm>
              <a:off x="3956673" y="1886977"/>
              <a:ext cx="3381836" cy="1270001"/>
            </a:xfrm>
            <a:prstGeom prst="rect">
              <a:avLst/>
            </a:prstGeom>
            <a:solidFill>
              <a:schemeClr val="accent1">
                <a:hueOff val="-245591"/>
                <a:satOff val="13830"/>
                <a:lumOff val="17557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825500">
                <a:lnSpc>
                  <a:spcPct val="100000"/>
                </a:lnSpc>
                <a:defRPr sz="3200">
                  <a:latin typeface="Graphik"/>
                  <a:ea typeface="Graphik"/>
                  <a:cs typeface="Graphik"/>
                  <a:sym typeface="Graphik"/>
                </a:defRPr>
              </a:lvl1pPr>
            </a:lstStyle>
            <a:p>
              <a:pPr/>
              <a:r>
                <a:t>Cache Storage</a:t>
              </a:r>
            </a:p>
          </p:txBody>
        </p:sp>
      </p:grpSp>
      <p:sp>
        <p:nvSpPr>
          <p:cNvPr id="365" name="V8 Code Cache"/>
          <p:cNvSpPr/>
          <p:nvPr/>
        </p:nvSpPr>
        <p:spPr>
          <a:xfrm>
            <a:off x="1635385" y="5485983"/>
            <a:ext cx="3618216" cy="1270001"/>
          </a:xfrm>
          <a:prstGeom prst="rect">
            <a:avLst/>
          </a:prstGeom>
          <a:solidFill>
            <a:schemeClr val="accent1">
              <a:hueOff val="-245591"/>
              <a:satOff val="13830"/>
              <a:lumOff val="17557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lnSpc>
                <a:spcPct val="100000"/>
              </a:lnSpc>
              <a:defRPr sz="3200"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pPr/>
            <a:r>
              <a:t>V8 Code Cache</a:t>
            </a:r>
          </a:p>
        </p:txBody>
      </p:sp>
      <p:grpSp>
        <p:nvGrpSpPr>
          <p:cNvPr id="368" name="成组"/>
          <p:cNvGrpSpPr/>
          <p:nvPr/>
        </p:nvGrpSpPr>
        <p:grpSpPr>
          <a:xfrm>
            <a:off x="14026733" y="3974267"/>
            <a:ext cx="5002683" cy="2230887"/>
            <a:chOff x="0" y="0"/>
            <a:chExt cx="5002682" cy="2230886"/>
          </a:xfrm>
        </p:grpSpPr>
        <p:sp>
          <p:nvSpPr>
            <p:cNvPr id="366" name="使用CDN加速静态资源…"/>
            <p:cNvSpPr txBox="1"/>
            <p:nvPr/>
          </p:nvSpPr>
          <p:spPr>
            <a:xfrm>
              <a:off x="0" y="704041"/>
              <a:ext cx="5002683" cy="152684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algn="l" defTabSz="457200">
                <a:lnSpc>
                  <a:spcPct val="117999"/>
                </a:lnSpc>
                <a:defRPr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r>
                <a:t>使用CDN加速静态资源</a:t>
              </a:r>
            </a:p>
            <a:p>
              <a:pPr algn="l" defTabSz="457200">
                <a:lnSpc>
                  <a:spcPct val="117999"/>
                </a:lnSpc>
                <a:defRPr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r>
                <a:t>合理设置缓存时间 Cache-Control</a:t>
              </a:r>
            </a:p>
            <a:p>
              <a:pPr algn="l" defTabSz="457200">
                <a:lnSpc>
                  <a:spcPct val="117999"/>
                </a:lnSpc>
                <a:defRPr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r>
                <a:t>避免注册unload以影响前进后退缓存</a:t>
              </a:r>
            </a:p>
          </p:txBody>
        </p:sp>
        <p:sp>
          <p:nvSpPr>
            <p:cNvPr id="367" name="通用优化"/>
            <p:cNvSpPr txBox="1"/>
            <p:nvPr/>
          </p:nvSpPr>
          <p:spPr>
            <a:xfrm>
              <a:off x="0" y="0"/>
              <a:ext cx="1333500" cy="520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>
                <a:defRPr>
                  <a:solidFill>
                    <a:schemeClr val="accent4">
                      <a:hueOff val="-904334"/>
                      <a:lumOff val="2953"/>
                    </a:schemeClr>
                  </a:solidFill>
                </a:defRPr>
              </a:lvl1pPr>
            </a:lstStyle>
            <a:p>
              <a:pPr/>
              <a:r>
                <a:t>通用优化</a:t>
              </a:r>
            </a:p>
          </p:txBody>
        </p:sp>
      </p:grpSp>
      <p:grpSp>
        <p:nvGrpSpPr>
          <p:cNvPr id="371" name="成组"/>
          <p:cNvGrpSpPr/>
          <p:nvPr/>
        </p:nvGrpSpPr>
        <p:grpSpPr>
          <a:xfrm>
            <a:off x="14026732" y="6714916"/>
            <a:ext cx="6627878" cy="2274932"/>
            <a:chOff x="0" y="0"/>
            <a:chExt cx="6627876" cy="2274930"/>
          </a:xfrm>
        </p:grpSpPr>
        <p:sp>
          <p:nvSpPr>
            <p:cNvPr id="369" name="尽量避免同步的 LocalStorage, ~5M…"/>
            <p:cNvSpPr txBox="1"/>
            <p:nvPr/>
          </p:nvSpPr>
          <p:spPr>
            <a:xfrm>
              <a:off x="0" y="748086"/>
              <a:ext cx="6627876" cy="15268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algn="l" defTabSz="457200">
                <a:lnSpc>
                  <a:spcPct val="117999"/>
                </a:lnSpc>
                <a:defRPr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r>
                <a:t>尽量避免同步的 LocalStorage, ~5M</a:t>
              </a:r>
            </a:p>
            <a:p>
              <a:pPr algn="l" defTabSz="457200">
                <a:lnSpc>
                  <a:spcPct val="117999"/>
                </a:lnSpc>
                <a:defRPr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r>
                <a:t>使用异步的Cache API/IndexDB,</a:t>
              </a:r>
            </a:p>
            <a:p>
              <a:pPr algn="l" defTabSz="457200">
                <a:lnSpc>
                  <a:spcPct val="117999"/>
                </a:lnSpc>
                <a:defRPr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r>
                <a:t>Cache API主要存储HTTP请求,其他存储IndexDB</a:t>
              </a:r>
            </a:p>
          </p:txBody>
        </p:sp>
        <p:sp>
          <p:nvSpPr>
            <p:cNvPr id="370" name="前端最佳实践"/>
            <p:cNvSpPr txBox="1"/>
            <p:nvPr/>
          </p:nvSpPr>
          <p:spPr>
            <a:xfrm>
              <a:off x="0" y="0"/>
              <a:ext cx="1943100" cy="520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>
                <a:defRPr>
                  <a:solidFill>
                    <a:schemeClr val="accent4">
                      <a:hueOff val="-904334"/>
                      <a:lumOff val="2953"/>
                    </a:schemeClr>
                  </a:solidFill>
                </a:defRPr>
              </a:lvl1pPr>
            </a:lstStyle>
            <a:p>
              <a:pPr/>
              <a:r>
                <a:t>前端最佳实践</a:t>
              </a:r>
            </a:p>
          </p:txBody>
        </p:sp>
      </p:grpSp>
      <p:grpSp>
        <p:nvGrpSpPr>
          <p:cNvPr id="374" name="成组"/>
          <p:cNvGrpSpPr/>
          <p:nvPr/>
        </p:nvGrpSpPr>
        <p:grpSpPr>
          <a:xfrm>
            <a:off x="14026733" y="9387147"/>
            <a:ext cx="7684008" cy="2394046"/>
            <a:chOff x="0" y="0"/>
            <a:chExt cx="7684007" cy="2394044"/>
          </a:xfrm>
        </p:grpSpPr>
        <p:sp>
          <p:nvSpPr>
            <p:cNvPr id="372" name="提供离线包,提前下发资源…"/>
            <p:cNvSpPr txBox="1"/>
            <p:nvPr/>
          </p:nvSpPr>
          <p:spPr>
            <a:xfrm>
              <a:off x="0" y="867199"/>
              <a:ext cx="7684008" cy="152684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algn="l" defTabSz="457200">
                <a:lnSpc>
                  <a:spcPct val="117999"/>
                </a:lnSpc>
                <a:defRPr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r>
                <a:t>提供离线包,提前下发资源</a:t>
              </a:r>
            </a:p>
            <a:p>
              <a:pPr algn="l" defTabSz="457200">
                <a:lnSpc>
                  <a:spcPct val="117999"/>
                </a:lnSpc>
                <a:defRPr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r>
                <a:t>进一步考虑将离线包的资源预置进HTTP Cache</a:t>
              </a:r>
            </a:p>
            <a:p>
              <a:pPr algn="l" defTabSz="457200">
                <a:lnSpc>
                  <a:spcPct val="117999"/>
                </a:lnSpc>
                <a:defRPr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r>
                <a:t>进一步考虑主文档、关键路径资源预置到Memory Cache</a:t>
              </a:r>
            </a:p>
          </p:txBody>
        </p:sp>
        <p:sp>
          <p:nvSpPr>
            <p:cNvPr id="373" name="基于端的优化"/>
            <p:cNvSpPr txBox="1"/>
            <p:nvPr/>
          </p:nvSpPr>
          <p:spPr>
            <a:xfrm>
              <a:off x="0" y="0"/>
              <a:ext cx="1943100" cy="520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>
                <a:defRPr>
                  <a:solidFill>
                    <a:schemeClr val="accent4">
                      <a:hueOff val="-904334"/>
                      <a:lumOff val="2953"/>
                    </a:schemeClr>
                  </a:solidFill>
                </a:defRPr>
              </a:lvl1pPr>
            </a:lstStyle>
            <a:p>
              <a:pPr/>
              <a:r>
                <a:t>基于端的优化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71" grpId="2"/>
      <p:bldP build="whole" bldLvl="1" animBg="1" rev="0" advAuto="0" spid="374" grpId="3"/>
      <p:bldP build="whole" bldLvl="1" animBg="1" rev="0" advAuto="0" spid="368" grpId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2. 预加载技术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l" defTabSz="751205">
              <a:defRPr spc="-40" sz="4004"/>
            </a:lvl1pPr>
          </a:lstStyle>
          <a:p>
            <a:pPr/>
            <a:r>
              <a:t>2. 预加载技术</a:t>
            </a:r>
          </a:p>
        </p:txBody>
      </p:sp>
      <p:sp>
        <p:nvSpPr>
          <p:cNvPr id="379" name="&lt;link rel=&quot;dns-prefetch&quot; href=“//example.com&quot;&gt;…"/>
          <p:cNvSpPr txBox="1"/>
          <p:nvPr/>
        </p:nvSpPr>
        <p:spPr>
          <a:xfrm>
            <a:off x="5006186" y="4214596"/>
            <a:ext cx="14371629" cy="8073105"/>
          </a:xfrm>
          <a:prstGeom prst="rect">
            <a:avLst/>
          </a:prstGeom>
          <a:solidFill>
            <a:schemeClr val="accent4">
              <a:hueOff val="349036"/>
              <a:lumOff val="17111"/>
            </a:schemeClr>
          </a:solidFill>
          <a:ln w="127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lnSpc>
                <a:spcPct val="117999"/>
              </a:lnSpc>
              <a:defRPr sz="3600">
                <a:solidFill>
                  <a:srgbClr val="5E5E5E"/>
                </a:solidFill>
                <a:latin typeface="Chalkboard"/>
                <a:ea typeface="Chalkboard"/>
                <a:cs typeface="Chalkboard"/>
                <a:sym typeface="Chalkboard"/>
              </a:defRPr>
            </a:pPr>
            <a:r>
              <a:t>&lt;link rel="dns-prefetch" href=“//example.com"&gt;</a:t>
            </a:r>
          </a:p>
          <a:p>
            <a:pPr algn="l" defTabSz="457200">
              <a:lnSpc>
                <a:spcPct val="117999"/>
              </a:lnSpc>
              <a:defRPr sz="3600">
                <a:solidFill>
                  <a:srgbClr val="5E5E5E"/>
                </a:solidFill>
                <a:latin typeface="Chalkboard"/>
                <a:ea typeface="Chalkboard"/>
                <a:cs typeface="Chalkboard"/>
                <a:sym typeface="Chalkboard"/>
              </a:defRPr>
            </a:pPr>
          </a:p>
          <a:p>
            <a:pPr algn="l" defTabSz="457200">
              <a:lnSpc>
                <a:spcPct val="117999"/>
              </a:lnSpc>
              <a:defRPr sz="3600">
                <a:solidFill>
                  <a:srgbClr val="5E5E5E"/>
                </a:solidFill>
                <a:latin typeface="Chalkboard"/>
                <a:ea typeface="Chalkboard"/>
                <a:cs typeface="Chalkboard"/>
                <a:sym typeface="Chalkboard"/>
              </a:defRPr>
            </a:pPr>
            <a:r>
              <a:t>&lt;link rel="preconnect" href="//example.com"&gt;</a:t>
            </a:r>
          </a:p>
          <a:p>
            <a:pPr algn="l" defTabSz="457200">
              <a:lnSpc>
                <a:spcPct val="117999"/>
              </a:lnSpc>
              <a:defRPr sz="3600">
                <a:solidFill>
                  <a:srgbClr val="5E5E5E"/>
                </a:solidFill>
                <a:latin typeface="Chalkboard"/>
                <a:ea typeface="Chalkboard"/>
                <a:cs typeface="Chalkboard"/>
                <a:sym typeface="Chalkboard"/>
              </a:defRPr>
            </a:pPr>
            <a:r>
              <a:t>&lt;link rel="preconnect" href="//cdn.example.com" crossorigin&gt;</a:t>
            </a:r>
          </a:p>
          <a:p>
            <a:pPr algn="l" defTabSz="457200">
              <a:lnSpc>
                <a:spcPct val="117999"/>
              </a:lnSpc>
              <a:defRPr sz="3600">
                <a:solidFill>
                  <a:srgbClr val="5E5E5E"/>
                </a:solidFill>
                <a:latin typeface="Chalkboard"/>
                <a:ea typeface="Chalkboard"/>
                <a:cs typeface="Chalkboard"/>
                <a:sym typeface="Chalkboard"/>
              </a:defRPr>
            </a:pPr>
          </a:p>
          <a:p>
            <a:pPr algn="l" defTabSz="457200">
              <a:lnSpc>
                <a:spcPct val="117999"/>
              </a:lnSpc>
              <a:defRPr sz="3600">
                <a:solidFill>
                  <a:srgbClr val="5E5E5E"/>
                </a:solidFill>
                <a:latin typeface="Chalkboard"/>
                <a:ea typeface="Chalkboard"/>
                <a:cs typeface="Chalkboard"/>
                <a:sym typeface="Chalkboard"/>
              </a:defRPr>
            </a:pPr>
            <a:r>
              <a:t>&lt;link rel="prefetch" href="//example.com/next.html" as=“document" crossorigin="use-credentials"&gt;</a:t>
            </a:r>
          </a:p>
          <a:p>
            <a:pPr algn="l" defTabSz="457200">
              <a:lnSpc>
                <a:spcPct val="117999"/>
              </a:lnSpc>
              <a:defRPr sz="3600">
                <a:solidFill>
                  <a:srgbClr val="5E5E5E"/>
                </a:solidFill>
                <a:latin typeface="Chalkboard"/>
                <a:ea typeface="Chalkboard"/>
                <a:cs typeface="Chalkboard"/>
                <a:sym typeface="Chalkboard"/>
              </a:defRPr>
            </a:pPr>
            <a:r>
              <a:t>&lt;link rel="prefetch" href="/library.js" as="script"&gt;</a:t>
            </a:r>
          </a:p>
          <a:p>
            <a:pPr algn="l" defTabSz="457200">
              <a:lnSpc>
                <a:spcPct val="117999"/>
              </a:lnSpc>
              <a:defRPr sz="3600">
                <a:solidFill>
                  <a:srgbClr val="5E5E5E"/>
                </a:solidFill>
                <a:latin typeface="Chalkboard"/>
                <a:ea typeface="Chalkboard"/>
                <a:cs typeface="Chalkboard"/>
                <a:sym typeface="Chalkboard"/>
              </a:defRPr>
            </a:pPr>
          </a:p>
          <a:p>
            <a:pPr algn="l" defTabSz="457200">
              <a:lnSpc>
                <a:spcPct val="117999"/>
              </a:lnSpc>
              <a:defRPr sz="3600">
                <a:solidFill>
                  <a:srgbClr val="5E5E5E"/>
                </a:solidFill>
                <a:latin typeface="Chalkboard"/>
                <a:ea typeface="Chalkboard"/>
                <a:cs typeface="Chalkboard"/>
                <a:sym typeface="Chalkboard"/>
              </a:defRPr>
            </a:pPr>
            <a:r>
              <a:t>&lt;link rel="prerender" href="//example.com/next-page.html"&gt;</a:t>
            </a:r>
          </a:p>
          <a:p>
            <a:pPr algn="l" defTabSz="457200">
              <a:lnSpc>
                <a:spcPct val="117999"/>
              </a:lnSpc>
              <a:defRPr sz="3600">
                <a:solidFill>
                  <a:srgbClr val="5E5E5E"/>
                </a:solidFill>
                <a:latin typeface="Chalkboard"/>
                <a:ea typeface="Chalkboard"/>
                <a:cs typeface="Chalkboard"/>
                <a:sym typeface="Chalkboard"/>
              </a:defRPr>
            </a:pPr>
          </a:p>
          <a:p>
            <a:pPr algn="l" defTabSz="457200">
              <a:lnSpc>
                <a:spcPct val="117999"/>
              </a:lnSpc>
              <a:defRPr sz="3600">
                <a:solidFill>
                  <a:srgbClr val="5E5E5E"/>
                </a:solidFill>
                <a:latin typeface="Chalkboard"/>
                <a:ea typeface="Chalkboard"/>
                <a:cs typeface="Chalkboard"/>
                <a:sym typeface="Chalkboard"/>
              </a:defRPr>
            </a:pPr>
            <a:r>
              <a:t>&lt;link rel="preload" href="/styles/other.css" as="style"&gt;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优化技术的发展"/>
          <p:cNvSpPr txBox="1"/>
          <p:nvPr>
            <p:ph type="title"/>
          </p:nvPr>
        </p:nvSpPr>
        <p:spPr>
          <a:xfrm>
            <a:off x="1219200" y="774700"/>
            <a:ext cx="21945600" cy="1727200"/>
          </a:xfrm>
          <a:prstGeom prst="rect">
            <a:avLst/>
          </a:prstGeom>
        </p:spPr>
        <p:txBody>
          <a:bodyPr anchor="t"/>
          <a:lstStyle>
            <a:lvl1pPr algn="l">
              <a:defRPr spc="-84" sz="8400"/>
            </a:lvl1pPr>
          </a:lstStyle>
          <a:p>
            <a:pPr/>
            <a:r>
              <a:t>优化技术的发展</a:t>
            </a:r>
          </a:p>
        </p:txBody>
      </p:sp>
      <p:pic>
        <p:nvPicPr>
          <p:cNvPr id="159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914192" y="4547463"/>
            <a:ext cx="19296323" cy="597267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静态渲染 Static Rendering (SR)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静态渲染 Static Rendering (SR)</a:t>
            </a:r>
          </a:p>
          <a:p>
            <a:pPr/>
            <a:r>
              <a:t>前端渲染 Client Side Rendering (CSR)</a:t>
            </a:r>
          </a:p>
          <a:p>
            <a:pPr/>
            <a:r>
              <a:t>服务端渲染 Server Side Rendering (SSR)</a:t>
            </a:r>
          </a:p>
        </p:txBody>
      </p:sp>
      <p:sp>
        <p:nvSpPr>
          <p:cNvPr id="384" name="3. 渲染方案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l" defTabSz="751205">
              <a:defRPr spc="-40" sz="4004"/>
            </a:lvl1pPr>
          </a:lstStyle>
          <a:p>
            <a:pPr/>
            <a:r>
              <a:t>3. 渲染方案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1" name="成组"/>
          <p:cNvGrpSpPr/>
          <p:nvPr/>
        </p:nvGrpSpPr>
        <p:grpSpPr>
          <a:xfrm>
            <a:off x="7832181" y="2426009"/>
            <a:ext cx="8006097" cy="2567824"/>
            <a:chOff x="0" y="0"/>
            <a:chExt cx="8006095" cy="2567822"/>
          </a:xfrm>
        </p:grpSpPr>
        <p:sp>
          <p:nvSpPr>
            <p:cNvPr id="388" name="(optional)"/>
            <p:cNvSpPr txBox="1"/>
            <p:nvPr/>
          </p:nvSpPr>
          <p:spPr>
            <a:xfrm>
              <a:off x="5101082" y="1974224"/>
              <a:ext cx="1618362" cy="5935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sz="2600">
                  <a:solidFill>
                    <a:schemeClr val="accent3"/>
                  </a:solidFill>
                </a:defRPr>
              </a:pPr>
              <a:r>
                <a:t>(</a:t>
              </a:r>
              <a:r>
                <a:rPr>
                  <a:solidFill>
                    <a:schemeClr val="accent3">
                      <a:hueOff val="571091"/>
                      <a:satOff val="15926"/>
                      <a:lumOff val="22314"/>
                    </a:schemeClr>
                  </a:solidFill>
                </a:rPr>
                <a:t>optional</a:t>
              </a:r>
              <a:r>
                <a:t>)</a:t>
              </a:r>
            </a:p>
          </p:txBody>
        </p:sp>
        <p:sp>
          <p:nvSpPr>
            <p:cNvPr id="389" name="GET /"/>
            <p:cNvSpPr/>
            <p:nvPr/>
          </p:nvSpPr>
          <p:spPr>
            <a:xfrm>
              <a:off x="0" y="738453"/>
              <a:ext cx="1905000" cy="812801"/>
            </a:xfrm>
            <a:prstGeom prst="rect">
              <a:avLst/>
            </a:prstGeom>
            <a:solidFill>
              <a:schemeClr val="accent4">
                <a:hueOff val="349036"/>
                <a:lumOff val="17111"/>
              </a:schemeClr>
            </a:solidFill>
            <a:ln w="25400" cap="flat">
              <a:solidFill>
                <a:schemeClr val="accent4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 algn="l" defTabSz="825500">
                <a:lnSpc>
                  <a:spcPct val="100000"/>
                </a:lnSpc>
                <a:defRPr>
                  <a:latin typeface="Graphik"/>
                  <a:ea typeface="Graphik"/>
                  <a:cs typeface="Graphik"/>
                  <a:sym typeface="Graphik"/>
                </a:defRPr>
              </a:pPr>
              <a:r>
                <a:t>GET /</a:t>
              </a:r>
            </a:p>
          </p:txBody>
        </p:sp>
        <p:grpSp>
          <p:nvGrpSpPr>
            <p:cNvPr id="392" name="成组"/>
            <p:cNvGrpSpPr/>
            <p:nvPr/>
          </p:nvGrpSpPr>
          <p:grpSpPr>
            <a:xfrm>
              <a:off x="4113273" y="-1"/>
              <a:ext cx="1270001" cy="2289708"/>
              <a:chOff x="0" y="0"/>
              <a:chExt cx="1270000" cy="2289706"/>
            </a:xfrm>
          </p:grpSpPr>
          <p:sp>
            <p:nvSpPr>
              <p:cNvPr id="390" name="FCP"/>
              <p:cNvSpPr/>
              <p:nvPr/>
            </p:nvSpPr>
            <p:spPr>
              <a:xfrm>
                <a:off x="0" y="0"/>
                <a:ext cx="1270000" cy="508000"/>
              </a:xfrm>
              <a:prstGeom prst="rect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 defTabSz="1130300">
                  <a:lnSpc>
                    <a:spcPct val="100000"/>
                  </a:lnSpc>
                  <a:defRPr sz="2200">
                    <a:solidFill>
                      <a:srgbClr val="FFFFFF"/>
                    </a:solidFill>
                    <a:latin typeface="Graphik"/>
                    <a:ea typeface="Graphik"/>
                    <a:cs typeface="Graphik"/>
                    <a:sym typeface="Graphik"/>
                  </a:defRPr>
                </a:lvl1pPr>
              </a:lstStyle>
              <a:p>
                <a:pPr/>
                <a:r>
                  <a:t>FCP</a:t>
                </a:r>
              </a:p>
            </p:txBody>
          </p:sp>
          <p:sp>
            <p:nvSpPr>
              <p:cNvPr id="391" name="线条"/>
              <p:cNvSpPr/>
              <p:nvPr/>
            </p:nvSpPr>
            <p:spPr>
              <a:xfrm flipV="1">
                <a:off x="634999" y="477484"/>
                <a:ext cx="1" cy="1812223"/>
              </a:xfrm>
              <a:prstGeom prst="line">
                <a:avLst/>
              </a:prstGeom>
              <a:noFill/>
              <a:ln w="50800" cap="flat">
                <a:solidFill>
                  <a:schemeClr val="accent1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/>
              </a:p>
            </p:txBody>
          </p:sp>
        </p:grpSp>
        <p:sp>
          <p:nvSpPr>
            <p:cNvPr id="393" name="矩形"/>
            <p:cNvSpPr/>
            <p:nvPr/>
          </p:nvSpPr>
          <p:spPr>
            <a:xfrm>
              <a:off x="3510724" y="738453"/>
              <a:ext cx="1055251" cy="812801"/>
            </a:xfrm>
            <a:prstGeom prst="rect">
              <a:avLst/>
            </a:prstGeom>
            <a:solidFill>
              <a:schemeClr val="accent3"/>
            </a:solidFill>
            <a:ln w="25400" cap="flat">
              <a:solidFill>
                <a:schemeClr val="accent3">
                  <a:hueOff val="945267"/>
                  <a:satOff val="49643"/>
                  <a:lumOff val="-19255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lnSpc>
                  <a:spcPct val="100000"/>
                </a:lnSpc>
                <a:defRPr sz="3200">
                  <a:latin typeface="Graphik"/>
                  <a:ea typeface="Graphik"/>
                  <a:cs typeface="Graphik"/>
                  <a:sym typeface="Graphik"/>
                </a:defRPr>
              </a:pPr>
            </a:p>
          </p:txBody>
        </p:sp>
        <p:sp>
          <p:nvSpPr>
            <p:cNvPr id="394" name="矩形"/>
            <p:cNvSpPr/>
            <p:nvPr/>
          </p:nvSpPr>
          <p:spPr>
            <a:xfrm>
              <a:off x="2085562" y="738453"/>
              <a:ext cx="1270001" cy="812801"/>
            </a:xfrm>
            <a:prstGeom prst="rect">
              <a:avLst/>
            </a:prstGeom>
            <a:solidFill>
              <a:schemeClr val="accent6"/>
            </a:solidFill>
            <a:ln w="25400" cap="flat">
              <a:solidFill>
                <a:schemeClr val="accent6">
                  <a:hueOff val="-336662"/>
                  <a:satOff val="-1462"/>
                  <a:lumOff val="-13603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lnSpc>
                  <a:spcPct val="100000"/>
                </a:lnSpc>
                <a:defRPr sz="3200">
                  <a:latin typeface="Graphik"/>
                  <a:ea typeface="Graphik"/>
                  <a:cs typeface="Graphik"/>
                  <a:sym typeface="Graphik"/>
                </a:defRPr>
              </a:pPr>
            </a:p>
          </p:txBody>
        </p:sp>
        <p:grpSp>
          <p:nvGrpSpPr>
            <p:cNvPr id="397" name="成组"/>
            <p:cNvGrpSpPr/>
            <p:nvPr/>
          </p:nvGrpSpPr>
          <p:grpSpPr>
            <a:xfrm>
              <a:off x="6736095" y="0"/>
              <a:ext cx="1270001" cy="2289707"/>
              <a:chOff x="0" y="0"/>
              <a:chExt cx="1270000" cy="2289706"/>
            </a:xfrm>
          </p:grpSpPr>
          <p:sp>
            <p:nvSpPr>
              <p:cNvPr id="395" name="TTI"/>
              <p:cNvSpPr/>
              <p:nvPr/>
            </p:nvSpPr>
            <p:spPr>
              <a:xfrm>
                <a:off x="0" y="0"/>
                <a:ext cx="1270000" cy="508000"/>
              </a:xfrm>
              <a:prstGeom prst="rect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 defTabSz="1130300">
                  <a:lnSpc>
                    <a:spcPct val="100000"/>
                  </a:lnSpc>
                  <a:defRPr sz="2200">
                    <a:solidFill>
                      <a:srgbClr val="FFFFFF"/>
                    </a:solidFill>
                    <a:latin typeface="Graphik"/>
                    <a:ea typeface="Graphik"/>
                    <a:cs typeface="Graphik"/>
                    <a:sym typeface="Graphik"/>
                  </a:defRPr>
                </a:lvl1pPr>
              </a:lstStyle>
              <a:p>
                <a:pPr/>
                <a:r>
                  <a:t>TTI</a:t>
                </a:r>
              </a:p>
            </p:txBody>
          </p:sp>
          <p:sp>
            <p:nvSpPr>
              <p:cNvPr id="396" name="线条"/>
              <p:cNvSpPr/>
              <p:nvPr/>
            </p:nvSpPr>
            <p:spPr>
              <a:xfrm flipV="1">
                <a:off x="634999" y="477484"/>
                <a:ext cx="1" cy="1812223"/>
              </a:xfrm>
              <a:prstGeom prst="line">
                <a:avLst/>
              </a:prstGeom>
              <a:noFill/>
              <a:ln w="50800" cap="flat">
                <a:solidFill>
                  <a:schemeClr val="accent1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/>
              </a:p>
            </p:txBody>
          </p:sp>
        </p:grpSp>
        <p:sp>
          <p:nvSpPr>
            <p:cNvPr id="398" name="矩形"/>
            <p:cNvSpPr/>
            <p:nvPr/>
          </p:nvSpPr>
          <p:spPr>
            <a:xfrm>
              <a:off x="4900981" y="738453"/>
              <a:ext cx="508001" cy="812801"/>
            </a:xfrm>
            <a:prstGeom prst="rect">
              <a:avLst/>
            </a:prstGeom>
            <a:solidFill>
              <a:schemeClr val="accent4">
                <a:hueOff val="349036"/>
                <a:lumOff val="17111"/>
                <a:alpha val="30226"/>
              </a:schemeClr>
            </a:solidFill>
            <a:ln w="25400" cap="flat">
              <a:solidFill>
                <a:schemeClr val="accent4">
                  <a:alpha val="30226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 algn="l" defTabSz="825500">
                <a:lnSpc>
                  <a:spcPct val="100000"/>
                </a:lnSpc>
                <a:defRPr sz="2800">
                  <a:latin typeface="Graphik"/>
                  <a:ea typeface="Graphik"/>
                  <a:cs typeface="Graphik"/>
                  <a:sym typeface="Graphik"/>
                </a:defRPr>
              </a:pPr>
            </a:p>
          </p:txBody>
        </p:sp>
        <p:sp>
          <p:nvSpPr>
            <p:cNvPr id="399" name="矩形"/>
            <p:cNvSpPr/>
            <p:nvPr/>
          </p:nvSpPr>
          <p:spPr>
            <a:xfrm>
              <a:off x="6462332" y="738453"/>
              <a:ext cx="762001" cy="812801"/>
            </a:xfrm>
            <a:prstGeom prst="rect">
              <a:avLst/>
            </a:prstGeom>
            <a:solidFill>
              <a:schemeClr val="accent3">
                <a:alpha val="30226"/>
              </a:schemeClr>
            </a:solidFill>
            <a:ln w="25400" cap="flat">
              <a:solidFill>
                <a:schemeClr val="accent3">
                  <a:hueOff val="945267"/>
                  <a:satOff val="49643"/>
                  <a:lumOff val="-19255"/>
                  <a:alpha val="30226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lnSpc>
                  <a:spcPct val="100000"/>
                </a:lnSpc>
                <a:defRPr sz="3200">
                  <a:latin typeface="Graphik"/>
                  <a:ea typeface="Graphik"/>
                  <a:cs typeface="Graphik"/>
                  <a:sym typeface="Graphik"/>
                </a:defRPr>
              </a:pPr>
            </a:p>
          </p:txBody>
        </p:sp>
        <p:sp>
          <p:nvSpPr>
            <p:cNvPr id="400" name="矩形"/>
            <p:cNvSpPr/>
            <p:nvPr/>
          </p:nvSpPr>
          <p:spPr>
            <a:xfrm>
              <a:off x="5535452" y="738453"/>
              <a:ext cx="762001" cy="812801"/>
            </a:xfrm>
            <a:prstGeom prst="rect">
              <a:avLst/>
            </a:prstGeom>
            <a:solidFill>
              <a:schemeClr val="accent6">
                <a:alpha val="30226"/>
              </a:schemeClr>
            </a:solidFill>
            <a:ln w="25400" cap="flat">
              <a:solidFill>
                <a:schemeClr val="accent6">
                  <a:hueOff val="-336662"/>
                  <a:satOff val="-1462"/>
                  <a:lumOff val="-13603"/>
                  <a:alpha val="30226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lnSpc>
                  <a:spcPct val="100000"/>
                </a:lnSpc>
                <a:defRPr sz="3200">
                  <a:latin typeface="Graphik"/>
                  <a:ea typeface="Graphik"/>
                  <a:cs typeface="Graphik"/>
                  <a:sym typeface="Graphik"/>
                </a:defRPr>
              </a:pPr>
            </a:p>
          </p:txBody>
        </p:sp>
      </p:grpSp>
      <p:grpSp>
        <p:nvGrpSpPr>
          <p:cNvPr id="413" name="成组"/>
          <p:cNvGrpSpPr/>
          <p:nvPr/>
        </p:nvGrpSpPr>
        <p:grpSpPr>
          <a:xfrm>
            <a:off x="6290027" y="7650008"/>
            <a:ext cx="11803946" cy="2289707"/>
            <a:chOff x="0" y="0"/>
            <a:chExt cx="11803944" cy="2289706"/>
          </a:xfrm>
        </p:grpSpPr>
        <p:sp>
          <p:nvSpPr>
            <p:cNvPr id="402" name="GET /bundle.js"/>
            <p:cNvSpPr/>
            <p:nvPr/>
          </p:nvSpPr>
          <p:spPr>
            <a:xfrm>
              <a:off x="2095279" y="738453"/>
              <a:ext cx="3387706" cy="812801"/>
            </a:xfrm>
            <a:prstGeom prst="rect">
              <a:avLst/>
            </a:prstGeom>
            <a:solidFill>
              <a:srgbClr val="C991AD"/>
            </a:solidFill>
            <a:ln w="25400" cap="flat">
              <a:solidFill>
                <a:schemeClr val="accent4">
                  <a:hueOff val="-1306536"/>
                  <a:satOff val="-22407"/>
                  <a:lumOff val="-8954"/>
                </a:schemeClr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825500">
                <a:lnSpc>
                  <a:spcPct val="100000"/>
                </a:lnSpc>
                <a:defRPr>
                  <a:latin typeface="Graphik"/>
                  <a:ea typeface="Graphik"/>
                  <a:cs typeface="Graphik"/>
                  <a:sym typeface="Graphik"/>
                </a:defRPr>
              </a:lvl1pPr>
            </a:lstStyle>
            <a:p>
              <a:pPr/>
              <a:r>
                <a:t>GET /bundle.js</a:t>
              </a:r>
            </a:p>
          </p:txBody>
        </p:sp>
        <p:sp>
          <p:nvSpPr>
            <p:cNvPr id="403" name="render(&lt;app&gt;)"/>
            <p:cNvSpPr/>
            <p:nvPr/>
          </p:nvSpPr>
          <p:spPr>
            <a:xfrm>
              <a:off x="5647863" y="738453"/>
              <a:ext cx="2746084" cy="812801"/>
            </a:xfrm>
            <a:prstGeom prst="rect">
              <a:avLst/>
            </a:prstGeom>
            <a:solidFill>
              <a:schemeClr val="accent4">
                <a:hueOff val="349036"/>
                <a:lumOff val="17111"/>
              </a:schemeClr>
            </a:solidFill>
            <a:ln w="25400" cap="flat">
              <a:solidFill>
                <a:schemeClr val="accent4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825500">
                <a:lnSpc>
                  <a:spcPct val="100000"/>
                </a:lnSpc>
                <a:defRPr>
                  <a:latin typeface="Graphik"/>
                  <a:ea typeface="Graphik"/>
                  <a:cs typeface="Graphik"/>
                  <a:sym typeface="Graphik"/>
                </a:defRPr>
              </a:lvl1pPr>
            </a:lstStyle>
            <a:p>
              <a:pPr/>
              <a:r>
                <a:t>render(&lt;app&gt;)</a:t>
              </a:r>
            </a:p>
          </p:txBody>
        </p:sp>
        <p:sp>
          <p:nvSpPr>
            <p:cNvPr id="404" name="矩形"/>
            <p:cNvSpPr/>
            <p:nvPr/>
          </p:nvSpPr>
          <p:spPr>
            <a:xfrm>
              <a:off x="9983989" y="738453"/>
              <a:ext cx="1055251" cy="812801"/>
            </a:xfrm>
            <a:prstGeom prst="rect">
              <a:avLst/>
            </a:prstGeom>
            <a:solidFill>
              <a:schemeClr val="accent3"/>
            </a:solidFill>
            <a:ln w="25400" cap="flat">
              <a:solidFill>
                <a:schemeClr val="accent3">
                  <a:hueOff val="945267"/>
                  <a:satOff val="49643"/>
                  <a:lumOff val="-19255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lnSpc>
                  <a:spcPct val="100000"/>
                </a:lnSpc>
                <a:defRPr sz="3200">
                  <a:latin typeface="Graphik"/>
                  <a:ea typeface="Graphik"/>
                  <a:cs typeface="Graphik"/>
                  <a:sym typeface="Graphik"/>
                </a:defRPr>
              </a:pPr>
            </a:p>
          </p:txBody>
        </p:sp>
        <p:sp>
          <p:nvSpPr>
            <p:cNvPr id="405" name="矩形"/>
            <p:cNvSpPr/>
            <p:nvPr/>
          </p:nvSpPr>
          <p:spPr>
            <a:xfrm>
              <a:off x="8558827" y="738453"/>
              <a:ext cx="1270001" cy="812801"/>
            </a:xfrm>
            <a:prstGeom prst="rect">
              <a:avLst/>
            </a:prstGeom>
            <a:solidFill>
              <a:schemeClr val="accent6"/>
            </a:solidFill>
            <a:ln w="25400" cap="flat">
              <a:solidFill>
                <a:schemeClr val="accent6">
                  <a:hueOff val="-336662"/>
                  <a:satOff val="-1462"/>
                  <a:lumOff val="-13603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lnSpc>
                  <a:spcPct val="100000"/>
                </a:lnSpc>
                <a:defRPr sz="3200">
                  <a:latin typeface="Graphik"/>
                  <a:ea typeface="Graphik"/>
                  <a:cs typeface="Graphik"/>
                  <a:sym typeface="Graphik"/>
                </a:defRPr>
              </a:pPr>
            </a:p>
          </p:txBody>
        </p:sp>
        <p:grpSp>
          <p:nvGrpSpPr>
            <p:cNvPr id="408" name="成组"/>
            <p:cNvGrpSpPr/>
            <p:nvPr/>
          </p:nvGrpSpPr>
          <p:grpSpPr>
            <a:xfrm>
              <a:off x="3154131" y="-1"/>
              <a:ext cx="1270001" cy="2289708"/>
              <a:chOff x="0" y="0"/>
              <a:chExt cx="1270000" cy="2289706"/>
            </a:xfrm>
          </p:grpSpPr>
          <p:sp>
            <p:nvSpPr>
              <p:cNvPr id="406" name="FCP"/>
              <p:cNvSpPr/>
              <p:nvPr/>
            </p:nvSpPr>
            <p:spPr>
              <a:xfrm>
                <a:off x="0" y="0"/>
                <a:ext cx="1270000" cy="508000"/>
              </a:xfrm>
              <a:prstGeom prst="rect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 defTabSz="1130300">
                  <a:lnSpc>
                    <a:spcPct val="100000"/>
                  </a:lnSpc>
                  <a:defRPr sz="2200">
                    <a:solidFill>
                      <a:srgbClr val="FFFFFF"/>
                    </a:solidFill>
                    <a:latin typeface="Graphik"/>
                    <a:ea typeface="Graphik"/>
                    <a:cs typeface="Graphik"/>
                    <a:sym typeface="Graphik"/>
                  </a:defRPr>
                </a:lvl1pPr>
              </a:lstStyle>
              <a:p>
                <a:pPr/>
                <a:r>
                  <a:t>FCP</a:t>
                </a:r>
              </a:p>
            </p:txBody>
          </p:sp>
          <p:sp>
            <p:nvSpPr>
              <p:cNvPr id="407" name="线条"/>
              <p:cNvSpPr/>
              <p:nvPr/>
            </p:nvSpPr>
            <p:spPr>
              <a:xfrm flipV="1">
                <a:off x="634999" y="477484"/>
                <a:ext cx="1" cy="1812223"/>
              </a:xfrm>
              <a:prstGeom prst="line">
                <a:avLst/>
              </a:prstGeom>
              <a:noFill/>
              <a:ln w="50800" cap="flat">
                <a:solidFill>
                  <a:schemeClr val="accent1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/>
              </a:p>
            </p:txBody>
          </p:sp>
        </p:grpSp>
        <p:grpSp>
          <p:nvGrpSpPr>
            <p:cNvPr id="411" name="成组"/>
            <p:cNvGrpSpPr/>
            <p:nvPr/>
          </p:nvGrpSpPr>
          <p:grpSpPr>
            <a:xfrm>
              <a:off x="10533944" y="0"/>
              <a:ext cx="1270001" cy="2289707"/>
              <a:chOff x="0" y="0"/>
              <a:chExt cx="1270000" cy="2289706"/>
            </a:xfrm>
          </p:grpSpPr>
          <p:sp>
            <p:nvSpPr>
              <p:cNvPr id="409" name="TTI"/>
              <p:cNvSpPr/>
              <p:nvPr/>
            </p:nvSpPr>
            <p:spPr>
              <a:xfrm>
                <a:off x="0" y="0"/>
                <a:ext cx="1270000" cy="508000"/>
              </a:xfrm>
              <a:prstGeom prst="rect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 defTabSz="1130300">
                  <a:lnSpc>
                    <a:spcPct val="100000"/>
                  </a:lnSpc>
                  <a:defRPr sz="2200">
                    <a:solidFill>
                      <a:srgbClr val="FFFFFF"/>
                    </a:solidFill>
                    <a:latin typeface="Graphik"/>
                    <a:ea typeface="Graphik"/>
                    <a:cs typeface="Graphik"/>
                    <a:sym typeface="Graphik"/>
                  </a:defRPr>
                </a:lvl1pPr>
              </a:lstStyle>
              <a:p>
                <a:pPr/>
                <a:r>
                  <a:t>TTI</a:t>
                </a:r>
              </a:p>
            </p:txBody>
          </p:sp>
          <p:sp>
            <p:nvSpPr>
              <p:cNvPr id="410" name="线条"/>
              <p:cNvSpPr/>
              <p:nvPr/>
            </p:nvSpPr>
            <p:spPr>
              <a:xfrm flipV="1">
                <a:off x="634999" y="477484"/>
                <a:ext cx="1" cy="1812223"/>
              </a:xfrm>
              <a:prstGeom prst="line">
                <a:avLst/>
              </a:prstGeom>
              <a:noFill/>
              <a:ln w="50800" cap="flat">
                <a:solidFill>
                  <a:schemeClr val="accent1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/>
              </a:p>
            </p:txBody>
          </p:sp>
        </p:grpSp>
        <p:sp>
          <p:nvSpPr>
            <p:cNvPr id="412" name="GET /"/>
            <p:cNvSpPr/>
            <p:nvPr/>
          </p:nvSpPr>
          <p:spPr>
            <a:xfrm>
              <a:off x="0" y="738453"/>
              <a:ext cx="1905000" cy="812801"/>
            </a:xfrm>
            <a:prstGeom prst="rect">
              <a:avLst/>
            </a:prstGeom>
            <a:solidFill>
              <a:schemeClr val="accent4">
                <a:hueOff val="349036"/>
                <a:lumOff val="17111"/>
              </a:schemeClr>
            </a:solidFill>
            <a:ln w="25400" cap="flat">
              <a:solidFill>
                <a:schemeClr val="accent4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 algn="l" defTabSz="825500">
                <a:lnSpc>
                  <a:spcPct val="100000"/>
                </a:lnSpc>
                <a:defRPr>
                  <a:latin typeface="Graphik"/>
                  <a:ea typeface="Graphik"/>
                  <a:cs typeface="Graphik"/>
                  <a:sym typeface="Graphik"/>
                </a:defRPr>
              </a:pPr>
              <a:r>
                <a:t>GET /</a:t>
              </a:r>
            </a:p>
          </p:txBody>
        </p:sp>
      </p:grpSp>
      <p:sp>
        <p:nvSpPr>
          <p:cNvPr id="414" name="“SR”"/>
          <p:cNvSpPr txBox="1"/>
          <p:nvPr/>
        </p:nvSpPr>
        <p:spPr>
          <a:xfrm>
            <a:off x="11711381" y="5532765"/>
            <a:ext cx="961238" cy="63093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825500">
              <a:lnSpc>
                <a:spcPct val="100000"/>
              </a:lnSpc>
              <a:defRPr sz="3200"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pPr/>
            <a:r>
              <a:t>“SR”</a:t>
            </a:r>
          </a:p>
        </p:txBody>
      </p:sp>
      <p:sp>
        <p:nvSpPr>
          <p:cNvPr id="415" name="“CSR”"/>
          <p:cNvSpPr txBox="1"/>
          <p:nvPr/>
        </p:nvSpPr>
        <p:spPr>
          <a:xfrm>
            <a:off x="11568125" y="10362972"/>
            <a:ext cx="1247750" cy="63093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825500">
              <a:lnSpc>
                <a:spcPct val="100000"/>
              </a:lnSpc>
              <a:defRPr sz="3200"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pPr/>
            <a:r>
              <a:t>“CSR”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“SSR with Rehydrate”"/>
          <p:cNvSpPr txBox="1"/>
          <p:nvPr/>
        </p:nvSpPr>
        <p:spPr>
          <a:xfrm>
            <a:off x="9718903" y="7230009"/>
            <a:ext cx="4158794" cy="63093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825500">
              <a:lnSpc>
                <a:spcPct val="100000"/>
              </a:lnSpc>
              <a:defRPr sz="3200"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pPr/>
            <a:r>
              <a:t>“SSR with Rehydrate”</a:t>
            </a:r>
          </a:p>
        </p:txBody>
      </p:sp>
      <p:grpSp>
        <p:nvGrpSpPr>
          <p:cNvPr id="433" name="成组"/>
          <p:cNvGrpSpPr/>
          <p:nvPr/>
        </p:nvGrpSpPr>
        <p:grpSpPr>
          <a:xfrm>
            <a:off x="6521463" y="4633532"/>
            <a:ext cx="10553674" cy="2289707"/>
            <a:chOff x="0" y="0"/>
            <a:chExt cx="10553672" cy="2289706"/>
          </a:xfrm>
        </p:grpSpPr>
        <p:sp>
          <p:nvSpPr>
            <p:cNvPr id="420" name="GET /"/>
            <p:cNvSpPr/>
            <p:nvPr/>
          </p:nvSpPr>
          <p:spPr>
            <a:xfrm>
              <a:off x="0" y="714078"/>
              <a:ext cx="3617906" cy="812801"/>
            </a:xfrm>
            <a:prstGeom prst="rect">
              <a:avLst/>
            </a:prstGeom>
            <a:solidFill>
              <a:schemeClr val="accent4">
                <a:hueOff val="349036"/>
                <a:lumOff val="17111"/>
              </a:schemeClr>
            </a:solidFill>
            <a:ln w="25400" cap="flat">
              <a:solidFill>
                <a:schemeClr val="accent4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 algn="l" defTabSz="825500">
                <a:lnSpc>
                  <a:spcPct val="100000"/>
                </a:lnSpc>
                <a:defRPr>
                  <a:latin typeface="Graphik"/>
                  <a:ea typeface="Graphik"/>
                  <a:cs typeface="Graphik"/>
                  <a:sym typeface="Graphik"/>
                </a:defRPr>
              </a:pPr>
              <a:r>
                <a:t>GET /</a:t>
              </a:r>
            </a:p>
          </p:txBody>
        </p:sp>
        <p:sp>
          <p:nvSpPr>
            <p:cNvPr id="421" name="矩形"/>
            <p:cNvSpPr/>
            <p:nvPr/>
          </p:nvSpPr>
          <p:spPr>
            <a:xfrm>
              <a:off x="9033502" y="714078"/>
              <a:ext cx="736601" cy="812801"/>
            </a:xfrm>
            <a:prstGeom prst="rect">
              <a:avLst/>
            </a:prstGeom>
            <a:solidFill>
              <a:schemeClr val="accent3"/>
            </a:solidFill>
            <a:ln w="25400" cap="flat">
              <a:solidFill>
                <a:schemeClr val="accent3">
                  <a:hueOff val="945267"/>
                  <a:satOff val="49643"/>
                  <a:lumOff val="-19255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lnSpc>
                  <a:spcPct val="100000"/>
                </a:lnSpc>
                <a:defRPr sz="3200">
                  <a:latin typeface="Graphik"/>
                  <a:ea typeface="Graphik"/>
                  <a:cs typeface="Graphik"/>
                  <a:sym typeface="Graphik"/>
                </a:defRPr>
              </a:pPr>
            </a:p>
          </p:txBody>
        </p:sp>
        <p:sp>
          <p:nvSpPr>
            <p:cNvPr id="422" name="矩形"/>
            <p:cNvSpPr/>
            <p:nvPr/>
          </p:nvSpPr>
          <p:spPr>
            <a:xfrm>
              <a:off x="8025055" y="714078"/>
              <a:ext cx="874903" cy="812801"/>
            </a:xfrm>
            <a:prstGeom prst="rect">
              <a:avLst/>
            </a:prstGeom>
            <a:solidFill>
              <a:schemeClr val="accent6"/>
            </a:solidFill>
            <a:ln w="25400" cap="flat">
              <a:solidFill>
                <a:schemeClr val="accent6">
                  <a:hueOff val="-336662"/>
                  <a:satOff val="-1462"/>
                  <a:lumOff val="-13603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lnSpc>
                  <a:spcPct val="100000"/>
                </a:lnSpc>
                <a:defRPr sz="3200">
                  <a:latin typeface="Graphik"/>
                  <a:ea typeface="Graphik"/>
                  <a:cs typeface="Graphik"/>
                  <a:sym typeface="Graphik"/>
                </a:defRPr>
              </a:pPr>
            </a:p>
          </p:txBody>
        </p:sp>
        <p:grpSp>
          <p:nvGrpSpPr>
            <p:cNvPr id="425" name="成组"/>
            <p:cNvGrpSpPr/>
            <p:nvPr/>
          </p:nvGrpSpPr>
          <p:grpSpPr>
            <a:xfrm>
              <a:off x="9283672" y="-1"/>
              <a:ext cx="1270001" cy="2289708"/>
              <a:chOff x="0" y="0"/>
              <a:chExt cx="1270000" cy="2289706"/>
            </a:xfrm>
          </p:grpSpPr>
          <p:sp>
            <p:nvSpPr>
              <p:cNvPr id="423" name="TTI"/>
              <p:cNvSpPr/>
              <p:nvPr/>
            </p:nvSpPr>
            <p:spPr>
              <a:xfrm>
                <a:off x="0" y="0"/>
                <a:ext cx="1270000" cy="508000"/>
              </a:xfrm>
              <a:prstGeom prst="rect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 defTabSz="1130300">
                  <a:lnSpc>
                    <a:spcPct val="100000"/>
                  </a:lnSpc>
                  <a:defRPr sz="2200">
                    <a:solidFill>
                      <a:srgbClr val="FFFFFF"/>
                    </a:solidFill>
                    <a:latin typeface="Graphik"/>
                    <a:ea typeface="Graphik"/>
                    <a:cs typeface="Graphik"/>
                    <a:sym typeface="Graphik"/>
                  </a:defRPr>
                </a:lvl1pPr>
              </a:lstStyle>
              <a:p>
                <a:pPr/>
                <a:r>
                  <a:t>TTI</a:t>
                </a:r>
              </a:p>
            </p:txBody>
          </p:sp>
          <p:sp>
            <p:nvSpPr>
              <p:cNvPr id="424" name="线条"/>
              <p:cNvSpPr/>
              <p:nvPr/>
            </p:nvSpPr>
            <p:spPr>
              <a:xfrm flipV="1">
                <a:off x="634999" y="477484"/>
                <a:ext cx="1" cy="1812223"/>
              </a:xfrm>
              <a:prstGeom prst="line">
                <a:avLst/>
              </a:prstGeom>
              <a:noFill/>
              <a:ln w="50800" cap="flat">
                <a:solidFill>
                  <a:schemeClr val="accent1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/>
              </a:p>
            </p:txBody>
          </p:sp>
        </p:grpSp>
        <p:grpSp>
          <p:nvGrpSpPr>
            <p:cNvPr id="428" name="成组"/>
            <p:cNvGrpSpPr/>
            <p:nvPr/>
          </p:nvGrpSpPr>
          <p:grpSpPr>
            <a:xfrm>
              <a:off x="5386605" y="0"/>
              <a:ext cx="1270001" cy="2289707"/>
              <a:chOff x="0" y="0"/>
              <a:chExt cx="1270000" cy="2289706"/>
            </a:xfrm>
          </p:grpSpPr>
          <p:sp>
            <p:nvSpPr>
              <p:cNvPr id="426" name="FCP"/>
              <p:cNvSpPr/>
              <p:nvPr/>
            </p:nvSpPr>
            <p:spPr>
              <a:xfrm>
                <a:off x="0" y="0"/>
                <a:ext cx="1270000" cy="508000"/>
              </a:xfrm>
              <a:prstGeom prst="rect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 defTabSz="1130300">
                  <a:lnSpc>
                    <a:spcPct val="100000"/>
                  </a:lnSpc>
                  <a:defRPr sz="2200">
                    <a:solidFill>
                      <a:srgbClr val="FFFFFF"/>
                    </a:solidFill>
                    <a:latin typeface="Graphik"/>
                    <a:ea typeface="Graphik"/>
                    <a:cs typeface="Graphik"/>
                    <a:sym typeface="Graphik"/>
                  </a:defRPr>
                </a:lvl1pPr>
              </a:lstStyle>
              <a:p>
                <a:pPr/>
                <a:r>
                  <a:t>FCP</a:t>
                </a:r>
              </a:p>
            </p:txBody>
          </p:sp>
          <p:sp>
            <p:nvSpPr>
              <p:cNvPr id="427" name="线条"/>
              <p:cNvSpPr/>
              <p:nvPr/>
            </p:nvSpPr>
            <p:spPr>
              <a:xfrm flipV="1">
                <a:off x="634999" y="477484"/>
                <a:ext cx="1" cy="1812223"/>
              </a:xfrm>
              <a:prstGeom prst="line">
                <a:avLst/>
              </a:prstGeom>
              <a:noFill/>
              <a:ln w="50800" cap="flat">
                <a:solidFill>
                  <a:schemeClr val="accent1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/>
              </a:p>
            </p:txBody>
          </p:sp>
        </p:grpSp>
        <p:sp>
          <p:nvSpPr>
            <p:cNvPr id="429" name="矩形"/>
            <p:cNvSpPr/>
            <p:nvPr/>
          </p:nvSpPr>
          <p:spPr>
            <a:xfrm>
              <a:off x="4999777" y="714078"/>
              <a:ext cx="874904" cy="812801"/>
            </a:xfrm>
            <a:prstGeom prst="rect">
              <a:avLst/>
            </a:prstGeom>
            <a:solidFill>
              <a:schemeClr val="accent3"/>
            </a:solidFill>
            <a:ln w="25400" cap="flat">
              <a:solidFill>
                <a:schemeClr val="accent3">
                  <a:hueOff val="945267"/>
                  <a:satOff val="49643"/>
                  <a:lumOff val="-19255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lnSpc>
                  <a:spcPct val="100000"/>
                </a:lnSpc>
                <a:defRPr sz="3200">
                  <a:latin typeface="Graphik"/>
                  <a:ea typeface="Graphik"/>
                  <a:cs typeface="Graphik"/>
                  <a:sym typeface="Graphik"/>
                </a:defRPr>
              </a:pPr>
            </a:p>
          </p:txBody>
        </p:sp>
        <p:sp>
          <p:nvSpPr>
            <p:cNvPr id="430" name="矩形"/>
            <p:cNvSpPr/>
            <p:nvPr/>
          </p:nvSpPr>
          <p:spPr>
            <a:xfrm>
              <a:off x="3779647" y="714078"/>
              <a:ext cx="1055250" cy="812801"/>
            </a:xfrm>
            <a:prstGeom prst="rect">
              <a:avLst/>
            </a:prstGeom>
            <a:solidFill>
              <a:schemeClr val="accent6"/>
            </a:solidFill>
            <a:ln w="25400" cap="flat">
              <a:solidFill>
                <a:schemeClr val="accent6">
                  <a:hueOff val="-336662"/>
                  <a:satOff val="-1462"/>
                  <a:lumOff val="-13603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lnSpc>
                  <a:spcPct val="100000"/>
                </a:lnSpc>
                <a:defRPr sz="3200">
                  <a:latin typeface="Graphik"/>
                  <a:ea typeface="Graphik"/>
                  <a:cs typeface="Graphik"/>
                  <a:sym typeface="Graphik"/>
                </a:defRPr>
              </a:pPr>
            </a:p>
          </p:txBody>
        </p:sp>
        <p:sp>
          <p:nvSpPr>
            <p:cNvPr id="431" name="Hydrate"/>
            <p:cNvSpPr/>
            <p:nvPr/>
          </p:nvSpPr>
          <p:spPr>
            <a:xfrm>
              <a:off x="6151908" y="714078"/>
              <a:ext cx="1739604" cy="812801"/>
            </a:xfrm>
            <a:prstGeom prst="rect">
              <a:avLst/>
            </a:prstGeom>
            <a:solidFill>
              <a:schemeClr val="accent4">
                <a:hueOff val="349036"/>
                <a:lumOff val="17111"/>
              </a:schemeClr>
            </a:solidFill>
            <a:ln w="25400" cap="flat">
              <a:solidFill>
                <a:schemeClr val="accent4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825500">
                <a:lnSpc>
                  <a:spcPct val="100000"/>
                </a:lnSpc>
                <a:defRPr>
                  <a:latin typeface="Graphik"/>
                  <a:ea typeface="Graphik"/>
                  <a:cs typeface="Graphik"/>
                  <a:sym typeface="Graphik"/>
                </a:defRPr>
              </a:lvl1pPr>
            </a:lstStyle>
            <a:p>
              <a:pPr/>
              <a:r>
                <a:t>Hydrate</a:t>
              </a:r>
            </a:p>
          </p:txBody>
        </p:sp>
        <p:sp>
          <p:nvSpPr>
            <p:cNvPr id="432" name="Data+HTML"/>
            <p:cNvSpPr txBox="1"/>
            <p:nvPr/>
          </p:nvSpPr>
          <p:spPr>
            <a:xfrm>
              <a:off x="1771312" y="1012900"/>
              <a:ext cx="1725042" cy="51790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200">
                  <a:solidFill>
                    <a:srgbClr val="929292"/>
                  </a:solidFill>
                </a:defRPr>
              </a:lvl1pPr>
            </a:lstStyle>
            <a:p>
              <a:pPr/>
              <a:r>
                <a:t>Data+HTML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方案对比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l" defTabSz="784225">
              <a:defRPr spc="-41" sz="4180"/>
            </a:lvl1pPr>
          </a:lstStyle>
          <a:p>
            <a:pPr/>
            <a:r>
              <a:t>方案对比</a:t>
            </a:r>
          </a:p>
        </p:txBody>
      </p:sp>
      <p:graphicFrame>
        <p:nvGraphicFramePr>
          <p:cNvPr id="438" name="表格"/>
          <p:cNvGraphicFramePr/>
          <p:nvPr/>
        </p:nvGraphicFramePr>
        <p:xfrm>
          <a:off x="2456078" y="4263173"/>
          <a:ext cx="10972801" cy="8487148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{CF821DB8-F4EB-4A41-A1BA-3FCAFE7338EE}</a:tableStyleId>
              </a:tblPr>
              <a:tblGrid>
                <a:gridCol w="3021224"/>
                <a:gridCol w="5463748"/>
                <a:gridCol w="4681131"/>
                <a:gridCol w="6305739"/>
              </a:tblGrid>
              <a:tr h="1317902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 sz="3200">
                          <a:sym typeface="Graphik Semibold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 sz="1800"/>
                      </a:pPr>
                      <a:r>
                        <a:rPr sz="3200">
                          <a:sym typeface="Graphik Semibold"/>
                        </a:rPr>
                        <a:t>SR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 sz="1800"/>
                      </a:pPr>
                      <a:r>
                        <a:rPr sz="3200">
                          <a:sym typeface="Graphik Semibold"/>
                        </a:rPr>
                        <a:t>CSR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 sz="1800"/>
                      </a:pPr>
                      <a:r>
                        <a:rPr sz="3200">
                          <a:sym typeface="Graphik Semibold"/>
                        </a:rPr>
                        <a:t>SSR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730097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简介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编译阶段生成HTML结构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所有逻辑在前端完成, 最常见的SPA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在服务端渲染首屏,在前端完成事件绑定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621990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优势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👍 TTFB/FCP/TTI
👍 流式渲染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👍 动态性
👍 TTFB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👍 动态性
👍 首屏快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426010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缺陷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👎 动态性</a:t>
                      </a:r>
                    </a:p>
                  </a:txBody>
                  <a:tcPr marL="50800" marR="50800" marT="50800" marB="50800" anchor="t" anchorCtr="0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👎 TTI &gt;&gt;FCP
👎 流式</a:t>
                      </a:r>
                    </a:p>
                  </a:txBody>
                  <a:tcPr marL="50800" marR="50800" marT="50800" marB="50800" anchor="t" anchorCtr="0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👎 TTFB/TTI
👎 服务器成本</a:t>
                      </a:r>
                    </a:p>
                  </a:txBody>
                  <a:tcPr marL="50800" marR="50800" marT="50800" marB="50800" anchor="t" anchorCtr="0" horzOverflow="overflow"/>
                </a:tc>
              </a:tr>
              <a:tr h="1524000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适用场景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博客、文档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tabLst>
                          <a:tab pos="1663700" algn="l"/>
                        </a:tabLst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端外投放
移动设备/弱网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”做性能优化必须充分理解浏览器的渲染原理和缓存机制…"/>
          <p:cNvSpPr txBox="1"/>
          <p:nvPr>
            <p:ph type="body" idx="1"/>
          </p:nvPr>
        </p:nvSpPr>
        <p:spPr>
          <a:xfrm>
            <a:off x="1217711" y="4340256"/>
            <a:ext cx="21948578" cy="8483601"/>
          </a:xfrm>
          <a:prstGeom prst="rect">
            <a:avLst/>
          </a:prstGeom>
        </p:spPr>
        <p:txBody>
          <a:bodyPr/>
          <a:lstStyle/>
          <a:p>
            <a:pPr marL="1092200">
              <a:buClr>
                <a:srgbClr val="000000"/>
              </a:buClr>
            </a:pPr>
            <a:r>
              <a:t>”做性能优化必须充分理解浏览器的渲染原理和缓存机制</a:t>
            </a:r>
          </a:p>
          <a:p>
            <a:pPr marL="1092200">
              <a:buClr>
                <a:srgbClr val="000000"/>
              </a:buClr>
            </a:pPr>
            <a:r>
              <a:t>”要跳出前端范畴来思考整体的最优策略，要清楚不同端能做和该做的事项</a:t>
            </a:r>
          </a:p>
          <a:p>
            <a:pPr marL="1092200">
              <a:buClr>
                <a:srgbClr val="000000"/>
              </a:buClr>
            </a:pPr>
            <a:r>
              <a:t>”不局限于已有的经验，也不局限于前端已有的优化手段，敢于怀疑各种渲染方案在优化场景下的适用性</a:t>
            </a:r>
          </a:p>
        </p:txBody>
      </p:sp>
      <p:sp>
        <p:nvSpPr>
          <p:cNvPr id="443" name="启发"/>
          <p:cNvSpPr txBox="1"/>
          <p:nvPr/>
        </p:nvSpPr>
        <p:spPr>
          <a:xfrm>
            <a:off x="1219200" y="2384648"/>
            <a:ext cx="21945602" cy="832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 defTabSz="784225">
              <a:lnSpc>
                <a:spcPct val="100000"/>
              </a:lnSpc>
              <a:defRPr spc="-41" sz="4180">
                <a:latin typeface="Graphik Semibold"/>
                <a:ea typeface="Graphik Semibold"/>
                <a:cs typeface="Graphik Semibold"/>
                <a:sym typeface="Graphik Semibold"/>
              </a:defRPr>
            </a:lvl1pPr>
          </a:lstStyle>
          <a:p>
            <a:pPr/>
            <a:r>
              <a:t>启发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Q&amp;A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Q&amp;A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任务指什么?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l" defTabSz="751205">
              <a:defRPr spc="-40" sz="4004"/>
            </a:lvl1pPr>
          </a:lstStyle>
          <a:p>
            <a:pPr/>
            <a:r>
              <a:t>任务指什么?</a:t>
            </a:r>
          </a:p>
        </p:txBody>
      </p:sp>
      <p:pic>
        <p:nvPicPr>
          <p:cNvPr id="450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33600" y="4107397"/>
            <a:ext cx="19369468" cy="783724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RAIL 模型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l" defTabSz="1097279">
              <a:lnSpc>
                <a:spcPct val="80000"/>
              </a:lnSpc>
              <a:defRPr spc="-37" sz="3780">
                <a:latin typeface="+mn-lt"/>
                <a:ea typeface="+mn-ea"/>
                <a:cs typeface="+mn-cs"/>
                <a:sym typeface="Canela Bold"/>
              </a:defRPr>
            </a:lvl1pPr>
          </a:lstStyle>
          <a:p>
            <a:pPr/>
            <a:r>
              <a:t>RAIL 模型</a:t>
            </a:r>
          </a:p>
        </p:txBody>
      </p:sp>
      <p:pic>
        <p:nvPicPr>
          <p:cNvPr id="164" name="rail.png" descr="rail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715742" y="4152965"/>
            <a:ext cx="16952487" cy="6146801"/>
          </a:xfrm>
          <a:prstGeom prst="rect">
            <a:avLst/>
          </a:prstGeom>
          <a:ln w="12700">
            <a:miter lim="400000"/>
          </a:ln>
        </p:spPr>
      </p:pic>
      <p:sp>
        <p:nvSpPr>
          <p:cNvPr id="165" name="100ms 响应用户输入"/>
          <p:cNvSpPr txBox="1"/>
          <p:nvPr/>
        </p:nvSpPr>
        <p:spPr>
          <a:xfrm>
            <a:off x="4312350" y="10501104"/>
            <a:ext cx="2968229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Cambria"/>
                <a:ea typeface="Cambria"/>
                <a:cs typeface="Cambria"/>
                <a:sym typeface="Cambria"/>
              </a:defRPr>
            </a:lvl1pPr>
          </a:lstStyle>
          <a:p>
            <a:pPr/>
            <a:r>
              <a:t>100ms 响应用户输入 </a:t>
            </a:r>
          </a:p>
        </p:txBody>
      </p:sp>
      <p:sp>
        <p:nvSpPr>
          <p:cNvPr id="166" name="每帧动画在16ms内完成"/>
          <p:cNvSpPr txBox="1"/>
          <p:nvPr/>
        </p:nvSpPr>
        <p:spPr>
          <a:xfrm>
            <a:off x="8409135" y="10469354"/>
            <a:ext cx="3274815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Cambria"/>
                <a:ea typeface="Cambria"/>
                <a:cs typeface="Cambria"/>
                <a:sym typeface="Cambria"/>
              </a:defRPr>
            </a:lvl1pPr>
          </a:lstStyle>
          <a:p>
            <a:pPr/>
            <a:r>
              <a:t>每帧动画在16ms内完成</a:t>
            </a:r>
          </a:p>
        </p:txBody>
      </p:sp>
      <p:sp>
        <p:nvSpPr>
          <p:cNvPr id="167" name="最大化空闲时间"/>
          <p:cNvSpPr txBox="1"/>
          <p:nvPr/>
        </p:nvSpPr>
        <p:spPr>
          <a:xfrm>
            <a:off x="13261291" y="10469354"/>
            <a:ext cx="2247901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Cambria"/>
                <a:ea typeface="Cambria"/>
                <a:cs typeface="Cambria"/>
                <a:sym typeface="Cambria"/>
              </a:defRPr>
            </a:lvl1pPr>
          </a:lstStyle>
          <a:p>
            <a:pPr/>
            <a:r>
              <a:t>最大化空闲时间</a:t>
            </a:r>
          </a:p>
        </p:txBody>
      </p:sp>
      <p:sp>
        <p:nvSpPr>
          <p:cNvPr id="168" name="3G 中等设备 5s内可交互"/>
          <p:cNvSpPr txBox="1"/>
          <p:nvPr/>
        </p:nvSpPr>
        <p:spPr>
          <a:xfrm>
            <a:off x="16943004" y="10501104"/>
            <a:ext cx="3341639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Cambria"/>
                <a:ea typeface="Cambria"/>
                <a:cs typeface="Cambria"/>
                <a:sym typeface="Cambria"/>
              </a:defRPr>
            </a:lvl1pPr>
          </a:lstStyle>
          <a:p>
            <a:pPr/>
            <a:r>
              <a:t>3G 中等设备 5s内可交互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65" grpId="1"/>
      <p:bldP build="whole" bldLvl="1" animBg="1" rev="0" advAuto="0" spid="168" grpId="4"/>
      <p:bldP build="whole" bldLvl="1" animBg="1" rev="0" advAuto="0" spid="166" grpId="2"/>
      <p:bldP build="whole" bldLvl="1" animBg="1" rev="0" advAuto="0" spid="167" grpId="3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用户对性能延迟的看法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l" defTabSz="1194816">
              <a:lnSpc>
                <a:spcPct val="80000"/>
              </a:lnSpc>
              <a:defRPr spc="-41" sz="4116">
                <a:latin typeface="+mn-lt"/>
                <a:ea typeface="+mn-ea"/>
                <a:cs typeface="+mn-cs"/>
                <a:sym typeface="Canela Bold"/>
              </a:defRPr>
            </a:lvl1pPr>
          </a:lstStyle>
          <a:p>
            <a:pPr/>
            <a:r>
              <a:t>用户对性能延迟的看法</a:t>
            </a:r>
          </a:p>
        </p:txBody>
      </p:sp>
      <p:graphicFrame>
        <p:nvGraphicFramePr>
          <p:cNvPr id="173" name="表格"/>
          <p:cNvGraphicFramePr/>
          <p:nvPr/>
        </p:nvGraphicFramePr>
        <p:xfrm>
          <a:off x="1306650" y="4009652"/>
          <a:ext cx="18733058" cy="7687433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{C7B018BB-80A7-4F77-B60F-C8B233D01FF8}</a:tableStyleId>
              </a:tblPr>
              <a:tblGrid>
                <a:gridCol w="2909816"/>
                <a:gridCol w="15810540"/>
              </a:tblGrid>
              <a:tr h="1534946">
                <a:tc>
                  <a:txBody>
                    <a:bodyPr/>
                    <a:lstStyle/>
                    <a:p>
                      <a:pPr algn="l" defTabSz="457200">
                        <a:lnSpc>
                          <a:spcPts val="5000"/>
                        </a:lnSpc>
                        <a:defRPr sz="1800"/>
                      </a:pPr>
                      <a:r>
                        <a:rPr sz="22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 至 16 毫秒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T w="127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22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只要每秒渲染 60 个新帧，用户就会认为动画很流畅。即每帧 16 毫秒，包括浏览器将新帧绘制到屏幕所需的时间，让应用程序生成一个帧大约需要 10 毫秒。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</a:tcPr>
                </a:tc>
              </a:tr>
              <a:tr h="1534946">
                <a:tc>
                  <a:txBody>
                    <a:bodyPr/>
                    <a:lstStyle/>
                    <a:p>
                      <a:pPr algn="l" defTabSz="457200">
                        <a:lnSpc>
                          <a:spcPts val="5000"/>
                        </a:lnSpc>
                        <a:defRPr sz="1800"/>
                      </a:pPr>
                      <a:r>
                        <a:rPr sz="22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 到 100 毫秒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22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在此时间窗口内响应用户操作，用户感觉结果是立竿见影的。再不下去，行为和响应之间的联系就会被打破。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</a:tcPr>
                </a:tc>
              </a:tr>
              <a:tr h="1534946">
                <a:tc>
                  <a:txBody>
                    <a:bodyPr/>
                    <a:lstStyle/>
                    <a:p>
                      <a:pPr algn="l" defTabSz="457200">
                        <a:lnSpc>
                          <a:spcPts val="5000"/>
                        </a:lnSpc>
                        <a:defRPr sz="1800"/>
                      </a:pPr>
                      <a:r>
                        <a:rPr sz="22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100 到 1000 毫秒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ts val="5000"/>
                        </a:lnSpc>
                        <a:defRPr sz="1800"/>
                      </a:pPr>
                      <a:r>
                        <a:rPr sz="22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在这个窗口中，事物感觉是自然而连续的任务进展的一部分。对于大多数用户来说，加载页面或更改视图是一项任务。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</a:tcPr>
                </a:tc>
              </a:tr>
              <a:tr h="1534946">
                <a:tc>
                  <a:txBody>
                    <a:bodyPr/>
                    <a:lstStyle/>
                    <a:p>
                      <a:pPr algn="l" defTabSz="457200">
                        <a:lnSpc>
                          <a:spcPts val="5000"/>
                        </a:lnSpc>
                        <a:defRPr sz="1800"/>
                      </a:pPr>
                      <a:r>
                        <a:rPr sz="22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1000 毫秒或更多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ts val="5000"/>
                        </a:lnSpc>
                        <a:defRPr sz="1800"/>
                      </a:pPr>
                      <a:r>
                        <a:rPr sz="22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超过 1000 毫秒（1 秒），用户就会失去对他们正在执行的任务的关注。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</a:tcPr>
                </a:tc>
              </a:tr>
              <a:tr h="1534946">
                <a:tc>
                  <a:txBody>
                    <a:bodyPr/>
                    <a:lstStyle/>
                    <a:p>
                      <a:pPr algn="l" defTabSz="457200">
                        <a:lnSpc>
                          <a:spcPts val="5000"/>
                        </a:lnSpc>
                        <a:defRPr sz="1800"/>
                      </a:pPr>
                      <a:r>
                        <a:rPr sz="22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10000 毫秒或更多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ts val="5000"/>
                        </a:lnSpc>
                        <a:defRPr sz="1800"/>
                      </a:pPr>
                      <a:r>
                        <a:rPr sz="22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超过 10000 毫秒（10 秒），用户会感到沮丧并可能放弃任务。他们以后可能会也可能不会回来。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标准组织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标准组织</a:t>
            </a:r>
          </a:p>
        </p:txBody>
      </p:sp>
      <p:sp>
        <p:nvSpPr>
          <p:cNvPr id="178" name="1994年 W3C (World Wide Web Consortium) 成立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1994年 W3C (World Wide Web Consortium) 成立</a:t>
            </a:r>
          </a:p>
          <a:p>
            <a:pPr/>
            <a:r>
              <a:t>2010年 W3C 成立了 Web 性能工作组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web性能API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89632">
              <a:defRPr spc="-82" sz="8232"/>
            </a:lvl1pPr>
          </a:lstStyle>
          <a:p>
            <a:pPr/>
            <a:r>
              <a:t>web性能API</a:t>
            </a:r>
          </a:p>
        </p:txBody>
      </p:sp>
      <p:grpSp>
        <p:nvGrpSpPr>
          <p:cNvPr id="185" name="成组"/>
          <p:cNvGrpSpPr/>
          <p:nvPr/>
        </p:nvGrpSpPr>
        <p:grpSpPr>
          <a:xfrm>
            <a:off x="2256530" y="4396584"/>
            <a:ext cx="3556001" cy="3467101"/>
            <a:chOff x="0" y="0"/>
            <a:chExt cx="3556000" cy="3467100"/>
          </a:xfrm>
        </p:grpSpPr>
        <p:sp>
          <p:nvSpPr>
            <p:cNvPr id="183" name="High Resolution…"/>
            <p:cNvSpPr/>
            <p:nvPr/>
          </p:nvSpPr>
          <p:spPr>
            <a:xfrm>
              <a:off x="0" y="0"/>
              <a:ext cx="3556000" cy="1625600"/>
            </a:xfrm>
            <a:prstGeom prst="roundRect">
              <a:avLst>
                <a:gd name="adj" fmla="val 11719"/>
              </a:avLst>
            </a:prstGeom>
            <a:solidFill>
              <a:schemeClr val="accent1">
                <a:hueOff val="-245591"/>
                <a:satOff val="13830"/>
                <a:lumOff val="17557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lnSpc>
                  <a:spcPct val="100000"/>
                </a:lnSpc>
                <a:defRPr sz="3200">
                  <a:latin typeface="Graphik"/>
                  <a:ea typeface="Graphik"/>
                  <a:cs typeface="Graphik"/>
                  <a:sym typeface="Graphik"/>
                </a:defRPr>
              </a:pPr>
              <a:r>
                <a:rPr i="1"/>
                <a:t>High Resolution</a:t>
              </a:r>
              <a:endParaRPr i="1"/>
            </a:p>
            <a:p>
              <a:pPr defTabSz="825500">
                <a:lnSpc>
                  <a:spcPct val="100000"/>
                </a:lnSpc>
                <a:defRPr sz="3200">
                  <a:latin typeface="Graphik"/>
                  <a:ea typeface="Graphik"/>
                  <a:cs typeface="Graphik"/>
                  <a:sym typeface="Graphik"/>
                </a:defRPr>
              </a:pPr>
              <a:r>
                <a:rPr i="1"/>
                <a:t>Time</a:t>
              </a:r>
            </a:p>
          </p:txBody>
        </p:sp>
        <p:sp>
          <p:nvSpPr>
            <p:cNvPr id="184" name="Performance Timeline"/>
            <p:cNvSpPr/>
            <p:nvPr/>
          </p:nvSpPr>
          <p:spPr>
            <a:xfrm>
              <a:off x="0" y="1841500"/>
              <a:ext cx="3556000" cy="1625600"/>
            </a:xfrm>
            <a:prstGeom prst="roundRect">
              <a:avLst>
                <a:gd name="adj" fmla="val 11719"/>
              </a:avLst>
            </a:prstGeom>
            <a:solidFill>
              <a:schemeClr val="accent1">
                <a:hueOff val="-245591"/>
                <a:satOff val="13830"/>
                <a:lumOff val="17557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825500">
                <a:lnSpc>
                  <a:spcPct val="100000"/>
                </a:lnSpc>
                <a:defRPr i="1" sz="3200">
                  <a:latin typeface="Graphik"/>
                  <a:ea typeface="Graphik"/>
                  <a:cs typeface="Graphik"/>
                  <a:sym typeface="Graphik"/>
                </a:defRPr>
              </a:lvl1pPr>
            </a:lstStyle>
            <a:p>
              <a:pPr>
                <a:defRPr i="0"/>
              </a:pPr>
              <a:r>
                <a:rPr i="1"/>
                <a:t>Performance Timeline</a:t>
              </a:r>
            </a:p>
          </p:txBody>
        </p:sp>
      </p:grpSp>
      <p:grpSp>
        <p:nvGrpSpPr>
          <p:cNvPr id="194" name="成组"/>
          <p:cNvGrpSpPr/>
          <p:nvPr/>
        </p:nvGrpSpPr>
        <p:grpSpPr>
          <a:xfrm>
            <a:off x="6689360" y="4431767"/>
            <a:ext cx="7280640" cy="7166092"/>
            <a:chOff x="0" y="0"/>
            <a:chExt cx="7280639" cy="7166090"/>
          </a:xfrm>
        </p:grpSpPr>
        <p:sp>
          <p:nvSpPr>
            <p:cNvPr id="186" name="Navigation Timing"/>
            <p:cNvSpPr/>
            <p:nvPr/>
          </p:nvSpPr>
          <p:spPr>
            <a:xfrm>
              <a:off x="0" y="10414"/>
              <a:ext cx="3556000" cy="1625601"/>
            </a:xfrm>
            <a:prstGeom prst="roundRect">
              <a:avLst>
                <a:gd name="adj" fmla="val 11719"/>
              </a:avLst>
            </a:prstGeom>
            <a:solidFill>
              <a:srgbClr val="45B43B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825500">
                <a:lnSpc>
                  <a:spcPct val="100000"/>
                </a:lnSpc>
                <a:defRPr i="1" sz="3200">
                  <a:latin typeface="Graphik"/>
                  <a:ea typeface="Graphik"/>
                  <a:cs typeface="Graphik"/>
                  <a:sym typeface="Graphik"/>
                </a:defRPr>
              </a:lvl1pPr>
            </a:lstStyle>
            <a:p>
              <a:pPr>
                <a:defRPr i="0"/>
              </a:pPr>
              <a:r>
                <a:rPr i="1"/>
                <a:t>Navigation Timing</a:t>
              </a:r>
            </a:p>
          </p:txBody>
        </p:sp>
        <p:sp>
          <p:nvSpPr>
            <p:cNvPr id="187" name="Resource Timing"/>
            <p:cNvSpPr/>
            <p:nvPr/>
          </p:nvSpPr>
          <p:spPr>
            <a:xfrm>
              <a:off x="0" y="1846830"/>
              <a:ext cx="3556000" cy="1625601"/>
            </a:xfrm>
            <a:prstGeom prst="roundRect">
              <a:avLst>
                <a:gd name="adj" fmla="val 11719"/>
              </a:avLst>
            </a:prstGeom>
            <a:solidFill>
              <a:srgbClr val="45B43B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825500">
                <a:lnSpc>
                  <a:spcPct val="100000"/>
                </a:lnSpc>
                <a:defRPr i="1" sz="3200">
                  <a:latin typeface="Graphik"/>
                  <a:ea typeface="Graphik"/>
                  <a:cs typeface="Graphik"/>
                  <a:sym typeface="Graphik"/>
                </a:defRPr>
              </a:lvl1pPr>
            </a:lstStyle>
            <a:p>
              <a:pPr>
                <a:defRPr i="0"/>
              </a:pPr>
              <a:r>
                <a:rPr i="1"/>
                <a:t>Resource Timing</a:t>
              </a:r>
            </a:p>
          </p:txBody>
        </p:sp>
        <p:sp>
          <p:nvSpPr>
            <p:cNvPr id="188" name="Event Timing"/>
            <p:cNvSpPr/>
            <p:nvPr/>
          </p:nvSpPr>
          <p:spPr>
            <a:xfrm>
              <a:off x="3724639" y="5540490"/>
              <a:ext cx="3556001" cy="1625601"/>
            </a:xfrm>
            <a:prstGeom prst="roundRect">
              <a:avLst>
                <a:gd name="adj" fmla="val 11719"/>
              </a:avLst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825500">
                <a:lnSpc>
                  <a:spcPct val="100000"/>
                </a:lnSpc>
                <a:defRPr i="1" sz="3200">
                  <a:latin typeface="Graphik"/>
                  <a:ea typeface="Graphik"/>
                  <a:cs typeface="Graphik"/>
                  <a:sym typeface="Graphik"/>
                </a:defRPr>
              </a:lvl1pPr>
            </a:lstStyle>
            <a:p>
              <a:pPr>
                <a:defRPr i="0"/>
              </a:pPr>
              <a:r>
                <a:rPr i="1"/>
                <a:t>Event Timing</a:t>
              </a:r>
            </a:p>
          </p:txBody>
        </p:sp>
        <p:sp>
          <p:nvSpPr>
            <p:cNvPr id="189" name="Frame Timing"/>
            <p:cNvSpPr/>
            <p:nvPr/>
          </p:nvSpPr>
          <p:spPr>
            <a:xfrm>
              <a:off x="3724639" y="3693660"/>
              <a:ext cx="3556001" cy="1625601"/>
            </a:xfrm>
            <a:prstGeom prst="roundRect">
              <a:avLst>
                <a:gd name="adj" fmla="val 11719"/>
              </a:avLst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825500">
                <a:lnSpc>
                  <a:spcPct val="100000"/>
                </a:lnSpc>
                <a:defRPr i="1" sz="3200">
                  <a:latin typeface="Graphik"/>
                  <a:ea typeface="Graphik"/>
                  <a:cs typeface="Graphik"/>
                  <a:sym typeface="Graphik"/>
                </a:defRPr>
              </a:lvl1pPr>
            </a:lstStyle>
            <a:p>
              <a:pPr>
                <a:defRPr i="0"/>
              </a:pPr>
              <a:r>
                <a:rPr i="1"/>
                <a:t>Frame Timing</a:t>
              </a:r>
            </a:p>
          </p:txBody>
        </p:sp>
        <p:sp>
          <p:nvSpPr>
            <p:cNvPr id="190" name="User Timing"/>
            <p:cNvSpPr/>
            <p:nvPr/>
          </p:nvSpPr>
          <p:spPr>
            <a:xfrm>
              <a:off x="0" y="3688330"/>
              <a:ext cx="3556000" cy="1625601"/>
            </a:xfrm>
            <a:prstGeom prst="roundRect">
              <a:avLst>
                <a:gd name="adj" fmla="val 11719"/>
              </a:avLst>
            </a:prstGeom>
            <a:solidFill>
              <a:srgbClr val="45B43B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825500">
                <a:lnSpc>
                  <a:spcPct val="100000"/>
                </a:lnSpc>
                <a:defRPr i="1" sz="3200">
                  <a:latin typeface="Graphik"/>
                  <a:ea typeface="Graphik"/>
                  <a:cs typeface="Graphik"/>
                  <a:sym typeface="Graphik"/>
                </a:defRPr>
              </a:lvl1pPr>
            </a:lstStyle>
            <a:p>
              <a:pPr>
                <a:defRPr i="0"/>
              </a:pPr>
              <a:r>
                <a:rPr i="1"/>
                <a:t>User Timing</a:t>
              </a:r>
            </a:p>
          </p:txBody>
        </p:sp>
        <p:sp>
          <p:nvSpPr>
            <p:cNvPr id="191" name="Server Timing"/>
            <p:cNvSpPr/>
            <p:nvPr/>
          </p:nvSpPr>
          <p:spPr>
            <a:xfrm>
              <a:off x="3724639" y="0"/>
              <a:ext cx="3556001" cy="1625600"/>
            </a:xfrm>
            <a:prstGeom prst="roundRect">
              <a:avLst>
                <a:gd name="adj" fmla="val 11719"/>
              </a:avLst>
            </a:prstGeom>
            <a:solidFill>
              <a:srgbClr val="45B43B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825500">
                <a:lnSpc>
                  <a:spcPct val="100000"/>
                </a:lnSpc>
                <a:defRPr i="1" sz="3200">
                  <a:latin typeface="Graphik"/>
                  <a:ea typeface="Graphik"/>
                  <a:cs typeface="Graphik"/>
                  <a:sym typeface="Graphik"/>
                </a:defRPr>
              </a:lvl1pPr>
            </a:lstStyle>
            <a:p>
              <a:pPr>
                <a:defRPr i="0"/>
              </a:pPr>
              <a:r>
                <a:rPr i="1"/>
                <a:t>Server Timing</a:t>
              </a:r>
            </a:p>
          </p:txBody>
        </p:sp>
        <p:sp>
          <p:nvSpPr>
            <p:cNvPr id="192" name="Paint Timing"/>
            <p:cNvSpPr/>
            <p:nvPr/>
          </p:nvSpPr>
          <p:spPr>
            <a:xfrm>
              <a:off x="3724639" y="1846830"/>
              <a:ext cx="3556001" cy="1625601"/>
            </a:xfrm>
            <a:prstGeom prst="roundRect">
              <a:avLst>
                <a:gd name="adj" fmla="val 11719"/>
              </a:avLst>
            </a:prstGeom>
            <a:solidFill>
              <a:srgbClr val="45B43B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825500">
                <a:lnSpc>
                  <a:spcPct val="100000"/>
                </a:lnSpc>
                <a:defRPr i="1" sz="3200">
                  <a:latin typeface="Graphik"/>
                  <a:ea typeface="Graphik"/>
                  <a:cs typeface="Graphik"/>
                  <a:sym typeface="Graphik"/>
                </a:defRPr>
              </a:lvl1pPr>
            </a:lstStyle>
            <a:p>
              <a:pPr>
                <a:defRPr i="0"/>
              </a:pPr>
              <a:r>
                <a:rPr i="1"/>
                <a:t>Paint Timing</a:t>
              </a:r>
            </a:p>
          </p:txBody>
        </p:sp>
        <p:sp>
          <p:nvSpPr>
            <p:cNvPr id="193" name="Element Timing"/>
            <p:cNvSpPr/>
            <p:nvPr/>
          </p:nvSpPr>
          <p:spPr>
            <a:xfrm>
              <a:off x="0" y="5540490"/>
              <a:ext cx="3556000" cy="1625601"/>
            </a:xfrm>
            <a:prstGeom prst="roundRect">
              <a:avLst>
                <a:gd name="adj" fmla="val 11719"/>
              </a:avLst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825500">
                <a:lnSpc>
                  <a:spcPct val="100000"/>
                </a:lnSpc>
                <a:defRPr i="1" sz="3200">
                  <a:latin typeface="Graphik"/>
                  <a:ea typeface="Graphik"/>
                  <a:cs typeface="Graphik"/>
                  <a:sym typeface="Graphik"/>
                </a:defRPr>
              </a:lvl1pPr>
            </a:lstStyle>
            <a:p>
              <a:pPr>
                <a:defRPr i="0"/>
              </a:pPr>
              <a:r>
                <a:rPr i="1"/>
                <a:t>Element Timing</a:t>
              </a:r>
            </a:p>
          </p:txBody>
        </p:sp>
      </p:grpSp>
      <p:grpSp>
        <p:nvGrpSpPr>
          <p:cNvPr id="201" name="成组"/>
          <p:cNvGrpSpPr/>
          <p:nvPr/>
        </p:nvGrpSpPr>
        <p:grpSpPr>
          <a:xfrm>
            <a:off x="14846830" y="4482034"/>
            <a:ext cx="7280640" cy="5425980"/>
            <a:chOff x="0" y="0"/>
            <a:chExt cx="7280639" cy="5425979"/>
          </a:xfrm>
        </p:grpSpPr>
        <p:sp>
          <p:nvSpPr>
            <p:cNvPr id="195" name="Long Tasks API"/>
            <p:cNvSpPr/>
            <p:nvPr/>
          </p:nvSpPr>
          <p:spPr>
            <a:xfrm>
              <a:off x="0" y="3800379"/>
              <a:ext cx="3556000" cy="1625601"/>
            </a:xfrm>
            <a:prstGeom prst="roundRect">
              <a:avLst>
                <a:gd name="adj" fmla="val 11719"/>
              </a:avLst>
            </a:prstGeom>
            <a:solidFill>
              <a:schemeClr val="accent2">
                <a:hueOff val="240640"/>
                <a:satOff val="2542"/>
                <a:lumOff val="-13198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1130300">
                <a:lnSpc>
                  <a:spcPct val="100000"/>
                </a:lnSpc>
                <a:defRPr i="1"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lvl1pPr>
            </a:lstStyle>
            <a:p>
              <a:pPr>
                <a:defRPr i="0"/>
              </a:pPr>
              <a:r>
                <a:rPr i="1"/>
                <a:t>Long Tasks API</a:t>
              </a:r>
            </a:p>
          </p:txBody>
        </p:sp>
        <p:sp>
          <p:nvSpPr>
            <p:cNvPr id="196" name="Page Visibility"/>
            <p:cNvSpPr/>
            <p:nvPr/>
          </p:nvSpPr>
          <p:spPr>
            <a:xfrm>
              <a:off x="0" y="0"/>
              <a:ext cx="3556000" cy="1625600"/>
            </a:xfrm>
            <a:prstGeom prst="roundRect">
              <a:avLst>
                <a:gd name="adj" fmla="val 11719"/>
              </a:avLst>
            </a:prstGeom>
            <a:solidFill>
              <a:schemeClr val="accent2">
                <a:hueOff val="240640"/>
                <a:satOff val="2542"/>
                <a:lumOff val="-13198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1130300">
                <a:lnSpc>
                  <a:spcPct val="100000"/>
                </a:lnSpc>
                <a:defRPr i="1"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lvl1pPr>
            </a:lstStyle>
            <a:p>
              <a:pPr>
                <a:defRPr i="0"/>
              </a:pPr>
              <a:r>
                <a:rPr i="1"/>
                <a:t>Page Visibility</a:t>
              </a:r>
            </a:p>
          </p:txBody>
        </p:sp>
        <p:sp>
          <p:nvSpPr>
            <p:cNvPr id="197" name="Resource Hints"/>
            <p:cNvSpPr/>
            <p:nvPr/>
          </p:nvSpPr>
          <p:spPr>
            <a:xfrm>
              <a:off x="0" y="1900189"/>
              <a:ext cx="3556000" cy="1625601"/>
            </a:xfrm>
            <a:prstGeom prst="roundRect">
              <a:avLst>
                <a:gd name="adj" fmla="val 11719"/>
              </a:avLst>
            </a:prstGeom>
            <a:solidFill>
              <a:schemeClr val="accent2">
                <a:hueOff val="240640"/>
                <a:satOff val="2542"/>
                <a:lumOff val="-13198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1130300">
                <a:lnSpc>
                  <a:spcPct val="100000"/>
                </a:lnSpc>
                <a:defRPr i="1"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lvl1pPr>
            </a:lstStyle>
            <a:p>
              <a:pPr>
                <a:defRPr i="0"/>
              </a:pPr>
              <a:r>
                <a:rPr i="1"/>
                <a:t>Resource Hints</a:t>
              </a:r>
            </a:p>
          </p:txBody>
        </p:sp>
        <p:sp>
          <p:nvSpPr>
            <p:cNvPr id="198" name="Preload"/>
            <p:cNvSpPr/>
            <p:nvPr/>
          </p:nvSpPr>
          <p:spPr>
            <a:xfrm>
              <a:off x="3724639" y="0"/>
              <a:ext cx="3556001" cy="1625600"/>
            </a:xfrm>
            <a:prstGeom prst="roundRect">
              <a:avLst>
                <a:gd name="adj" fmla="val 11719"/>
              </a:avLst>
            </a:prstGeom>
            <a:solidFill>
              <a:schemeClr val="accent2">
                <a:hueOff val="240640"/>
                <a:satOff val="2542"/>
                <a:lumOff val="-13198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1130300">
                <a:lnSpc>
                  <a:spcPct val="100000"/>
                </a:lnSpc>
                <a:defRPr i="1"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lvl1pPr>
            </a:lstStyle>
            <a:p>
              <a:pPr>
                <a:defRPr i="0"/>
              </a:pPr>
              <a:r>
                <a:rPr i="1"/>
                <a:t>Preload</a:t>
              </a:r>
            </a:p>
          </p:txBody>
        </p:sp>
        <p:sp>
          <p:nvSpPr>
            <p:cNvPr id="199" name="requestIdleCallback"/>
            <p:cNvSpPr/>
            <p:nvPr/>
          </p:nvSpPr>
          <p:spPr>
            <a:xfrm>
              <a:off x="3724639" y="1914425"/>
              <a:ext cx="3556001" cy="1625601"/>
            </a:xfrm>
            <a:prstGeom prst="roundRect">
              <a:avLst>
                <a:gd name="adj" fmla="val 11719"/>
              </a:avLst>
            </a:prstGeom>
            <a:solidFill>
              <a:schemeClr val="accent2">
                <a:hueOff val="240640"/>
                <a:satOff val="2542"/>
                <a:lumOff val="-13198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1130300">
                <a:lnSpc>
                  <a:spcPct val="100000"/>
                </a:lnSpc>
                <a:defRPr i="1" sz="28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lvl1pPr>
            </a:lstStyle>
            <a:p>
              <a:pPr>
                <a:defRPr i="0"/>
              </a:pPr>
              <a:r>
                <a:rPr i="1"/>
                <a:t>requestIdleCallback</a:t>
              </a:r>
            </a:p>
          </p:txBody>
        </p:sp>
        <p:sp>
          <p:nvSpPr>
            <p:cNvPr id="200" name="Beacon"/>
            <p:cNvSpPr/>
            <p:nvPr/>
          </p:nvSpPr>
          <p:spPr>
            <a:xfrm>
              <a:off x="3724639" y="3745979"/>
              <a:ext cx="3556001" cy="1625601"/>
            </a:xfrm>
            <a:prstGeom prst="roundRect">
              <a:avLst>
                <a:gd name="adj" fmla="val 11719"/>
              </a:avLst>
            </a:prstGeom>
            <a:solidFill>
              <a:schemeClr val="accent2">
                <a:hueOff val="240640"/>
                <a:satOff val="2542"/>
                <a:lumOff val="-13198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1130300">
                <a:lnSpc>
                  <a:spcPct val="100000"/>
                </a:lnSpc>
                <a:defRPr i="1"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lvl1pPr>
            </a:lstStyle>
            <a:p>
              <a:pPr/>
              <a:r>
                <a:t>Beacon</a:t>
              </a:r>
            </a:p>
          </p:txBody>
        </p:sp>
      </p:grpSp>
      <p:sp>
        <p:nvSpPr>
          <p:cNvPr id="202" name="框架类API"/>
          <p:cNvSpPr txBox="1"/>
          <p:nvPr/>
        </p:nvSpPr>
        <p:spPr>
          <a:xfrm>
            <a:off x="2890616" y="3290261"/>
            <a:ext cx="2287829" cy="8011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>
                <a:solidFill>
                  <a:srgbClr val="FF2600"/>
                </a:solidFill>
                <a:latin typeface="Canela Text Bold"/>
                <a:ea typeface="Canela Text Bold"/>
                <a:cs typeface="Canela Text Bold"/>
                <a:sym typeface="Canela Text Bold"/>
              </a:defRPr>
            </a:lvl1pPr>
          </a:lstStyle>
          <a:p>
            <a:pPr/>
            <a:r>
              <a:t>框架类API</a:t>
            </a:r>
          </a:p>
        </p:txBody>
      </p:sp>
      <p:sp>
        <p:nvSpPr>
          <p:cNvPr id="203" name="度量类API"/>
          <p:cNvSpPr txBox="1"/>
          <p:nvPr/>
        </p:nvSpPr>
        <p:spPr>
          <a:xfrm>
            <a:off x="9185765" y="3066277"/>
            <a:ext cx="2287830" cy="8011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>
                <a:solidFill>
                  <a:srgbClr val="FF2600"/>
                </a:solidFill>
                <a:latin typeface="Canela Text Bold"/>
                <a:ea typeface="Canela Text Bold"/>
                <a:cs typeface="Canela Text Bold"/>
                <a:sym typeface="Canela Text Bold"/>
              </a:defRPr>
            </a:lvl1pPr>
          </a:lstStyle>
          <a:p>
            <a:pPr/>
            <a:r>
              <a:t>度量类API</a:t>
            </a:r>
          </a:p>
        </p:txBody>
      </p:sp>
      <p:sp>
        <p:nvSpPr>
          <p:cNvPr id="204" name="矩形"/>
          <p:cNvSpPr/>
          <p:nvPr/>
        </p:nvSpPr>
        <p:spPr>
          <a:xfrm>
            <a:off x="6434749" y="4103538"/>
            <a:ext cx="7789863" cy="7822551"/>
          </a:xfrm>
          <a:prstGeom prst="rect">
            <a:avLst/>
          </a:prstGeom>
          <a:ln w="508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</a:p>
        </p:txBody>
      </p:sp>
      <p:sp>
        <p:nvSpPr>
          <p:cNvPr id="205" name="优化策略API"/>
          <p:cNvSpPr txBox="1"/>
          <p:nvPr/>
        </p:nvSpPr>
        <p:spPr>
          <a:xfrm>
            <a:off x="17080864" y="3066277"/>
            <a:ext cx="2745030" cy="8011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>
                <a:solidFill>
                  <a:srgbClr val="FF2600"/>
                </a:solidFill>
                <a:latin typeface="Canela Text Bold"/>
                <a:ea typeface="Canela Text Bold"/>
                <a:cs typeface="Canela Text Bold"/>
                <a:sym typeface="Canela Text Bold"/>
              </a:defRPr>
            </a:lvl1pPr>
          </a:lstStyle>
          <a:p>
            <a:pPr/>
            <a:r>
              <a:t>优化策略API</a:t>
            </a:r>
          </a:p>
        </p:txBody>
      </p:sp>
      <p:sp>
        <p:nvSpPr>
          <p:cNvPr id="206" name="矩形"/>
          <p:cNvSpPr/>
          <p:nvPr/>
        </p:nvSpPr>
        <p:spPr>
          <a:xfrm>
            <a:off x="14558449" y="4103538"/>
            <a:ext cx="7789863" cy="7822551"/>
          </a:xfrm>
          <a:prstGeom prst="rect">
            <a:avLst/>
          </a:prstGeom>
          <a:ln w="508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</a:p>
        </p:txBody>
      </p:sp>
      <p:sp>
        <p:nvSpPr>
          <p:cNvPr id="207" name="矩形"/>
          <p:cNvSpPr/>
          <p:nvPr/>
        </p:nvSpPr>
        <p:spPr>
          <a:xfrm>
            <a:off x="1840695" y="4103538"/>
            <a:ext cx="4260217" cy="7822551"/>
          </a:xfrm>
          <a:prstGeom prst="rect">
            <a:avLst/>
          </a:prstGeom>
          <a:ln w="508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431695" y="3236238"/>
            <a:ext cx="15203270" cy="10029820"/>
          </a:xfrm>
          <a:prstGeom prst="rect">
            <a:avLst/>
          </a:prstGeom>
          <a:ln w="12700">
            <a:miter lim="400000"/>
          </a:ln>
        </p:spPr>
      </p:pic>
      <p:sp>
        <p:nvSpPr>
          <p:cNvPr id="212" name="getEntries()…"/>
          <p:cNvSpPr txBox="1"/>
          <p:nvPr>
            <p:ph type="body" sz="quarter" idx="1"/>
          </p:nvPr>
        </p:nvSpPr>
        <p:spPr>
          <a:xfrm>
            <a:off x="1225206" y="7905072"/>
            <a:ext cx="6455638" cy="2697918"/>
          </a:xfrm>
          <a:prstGeom prst="rect">
            <a:avLst/>
          </a:prstGeom>
        </p:spPr>
        <p:txBody>
          <a:bodyPr/>
          <a:lstStyle/>
          <a:p>
            <a:pPr>
              <a:defRPr sz="3600"/>
            </a:pPr>
            <a:r>
              <a:t>getEntries()</a:t>
            </a:r>
          </a:p>
          <a:p>
            <a:pPr>
              <a:defRPr sz="3600"/>
            </a:pPr>
            <a:r>
              <a:t>getEntriesByType()</a:t>
            </a:r>
          </a:p>
          <a:p>
            <a:pPr>
              <a:defRPr sz="3600"/>
            </a:pPr>
            <a:r>
              <a:t>getEntriesByName()</a:t>
            </a:r>
          </a:p>
        </p:txBody>
      </p:sp>
      <p:sp>
        <p:nvSpPr>
          <p:cNvPr id="213" name="Performance Timeline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l"/>
          </a:lstStyle>
          <a:p>
            <a:pPr/>
            <a:r>
              <a:t>Performance Timeline</a:t>
            </a:r>
          </a:p>
        </p:txBody>
      </p:sp>
      <p:sp>
        <p:nvSpPr>
          <p:cNvPr id="214" name="PerformanceEntry…"/>
          <p:cNvSpPr txBox="1"/>
          <p:nvPr/>
        </p:nvSpPr>
        <p:spPr>
          <a:xfrm>
            <a:off x="1225206" y="11397790"/>
            <a:ext cx="6455638" cy="197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marL="546100" indent="-546100" algn="l" defTabSz="2438338">
              <a:spcBef>
                <a:spcPts val="2400"/>
              </a:spcBef>
              <a:buSzPct val="150000"/>
              <a:buChar char="•"/>
              <a:defRPr sz="3600"/>
            </a:pPr>
            <a:r>
              <a:t>PerformanceEntry</a:t>
            </a:r>
          </a:p>
          <a:p>
            <a:pPr marL="446809" indent="-446809" algn="l" defTabSz="2438338">
              <a:spcBef>
                <a:spcPts val="2400"/>
              </a:spcBef>
              <a:buSzPct val="150000"/>
              <a:buChar char="•"/>
              <a:defRPr sz="3600"/>
            </a:pPr>
            <a:r>
              <a:t>PerformanceObserver</a:t>
            </a:r>
          </a:p>
        </p:txBody>
      </p:sp>
      <p:sp>
        <p:nvSpPr>
          <p:cNvPr id="215" name="两个对象"/>
          <p:cNvSpPr txBox="1"/>
          <p:nvPr/>
        </p:nvSpPr>
        <p:spPr>
          <a:xfrm>
            <a:off x="1296108" y="10760687"/>
            <a:ext cx="2420058" cy="6731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1130300">
              <a:lnSpc>
                <a:spcPct val="100000"/>
              </a:lnSpc>
              <a:defRPr sz="3200">
                <a:solidFill>
                  <a:schemeClr val="accent4">
                    <a:hueOff val="-904334"/>
                    <a:lumOff val="2953"/>
                  </a:schemeClr>
                </a:solidFill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pPr/>
            <a:r>
              <a:t>两个对象</a:t>
            </a:r>
          </a:p>
        </p:txBody>
      </p:sp>
      <p:sp>
        <p:nvSpPr>
          <p:cNvPr id="216" name="三个接口"/>
          <p:cNvSpPr txBox="1"/>
          <p:nvPr/>
        </p:nvSpPr>
        <p:spPr>
          <a:xfrm>
            <a:off x="1296108" y="7309263"/>
            <a:ext cx="2420058" cy="6731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825500">
              <a:lnSpc>
                <a:spcPct val="100000"/>
              </a:lnSpc>
              <a:defRPr sz="3200">
                <a:solidFill>
                  <a:schemeClr val="accent4">
                    <a:hueOff val="-904334"/>
                    <a:lumOff val="2953"/>
                  </a:schemeClr>
                </a:solidFill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pPr/>
            <a:r>
              <a:t>三个接口</a:t>
            </a:r>
          </a:p>
        </p:txBody>
      </p:sp>
      <p:sp>
        <p:nvSpPr>
          <p:cNvPr id="217" name="new PerformanceObserver((entryList) =&gt; {…"/>
          <p:cNvSpPr txBox="1"/>
          <p:nvPr/>
        </p:nvSpPr>
        <p:spPr>
          <a:xfrm>
            <a:off x="9243593" y="9820802"/>
            <a:ext cx="13374616" cy="3360153"/>
          </a:xfrm>
          <a:prstGeom prst="rect">
            <a:avLst/>
          </a:prstGeom>
          <a:solidFill>
            <a:schemeClr val="accent4">
              <a:hueOff val="349036"/>
              <a:lumOff val="17111"/>
            </a:schemeClr>
          </a:solidFill>
          <a:ln w="127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1" indent="228600" algn="l" defTabSz="457200">
              <a:lnSpc>
                <a:spcPct val="117999"/>
              </a:lnSpc>
              <a:defRPr sz="3600">
                <a:solidFill>
                  <a:srgbClr val="5E5E5E"/>
                </a:solidFill>
                <a:latin typeface="Chalkboard"/>
                <a:ea typeface="Chalkboard"/>
                <a:cs typeface="Chalkboard"/>
                <a:sym typeface="Chalkboard"/>
              </a:defRPr>
            </a:pPr>
            <a:r>
              <a:t>new PerformanceObserver((entryList) =&gt; {</a:t>
            </a:r>
          </a:p>
          <a:p>
            <a:pPr lvl="1" indent="228600" algn="l" defTabSz="457200">
              <a:lnSpc>
                <a:spcPct val="117999"/>
              </a:lnSpc>
              <a:defRPr sz="3600">
                <a:solidFill>
                  <a:srgbClr val="5E5E5E"/>
                </a:solidFill>
                <a:latin typeface="Chalkboard"/>
                <a:ea typeface="Chalkboard"/>
                <a:cs typeface="Chalkboard"/>
                <a:sym typeface="Chalkboard"/>
              </a:defRPr>
            </a:pPr>
            <a:r>
              <a:t>  for (const entry of entryList.getEntries()) {</a:t>
            </a:r>
          </a:p>
          <a:p>
            <a:pPr lvl="1" indent="228600" algn="l" defTabSz="457200">
              <a:lnSpc>
                <a:spcPct val="117999"/>
              </a:lnSpc>
              <a:defRPr sz="3600">
                <a:solidFill>
                  <a:srgbClr val="5E5E5E"/>
                </a:solidFill>
                <a:latin typeface="Chalkboard"/>
                <a:ea typeface="Chalkboard"/>
                <a:cs typeface="Chalkboard"/>
                <a:sym typeface="Chalkboard"/>
              </a:defRPr>
            </a:pPr>
            <a:r>
              <a:t>    console.log('LCP candidate:', entry.startTime, entry);</a:t>
            </a:r>
          </a:p>
          <a:p>
            <a:pPr lvl="1" indent="228600" algn="l" defTabSz="457200">
              <a:lnSpc>
                <a:spcPct val="117999"/>
              </a:lnSpc>
              <a:defRPr sz="3600">
                <a:solidFill>
                  <a:srgbClr val="5E5E5E"/>
                </a:solidFill>
                <a:latin typeface="Chalkboard"/>
                <a:ea typeface="Chalkboard"/>
                <a:cs typeface="Chalkboard"/>
                <a:sym typeface="Chalkboard"/>
              </a:defRPr>
            </a:pPr>
            <a:r>
              <a:t>  }</a:t>
            </a:r>
          </a:p>
          <a:p>
            <a:pPr lvl="1" indent="228600" algn="l" defTabSz="457200">
              <a:lnSpc>
                <a:spcPct val="117999"/>
              </a:lnSpc>
              <a:defRPr sz="3600">
                <a:solidFill>
                  <a:srgbClr val="5E5E5E"/>
                </a:solidFill>
                <a:latin typeface="Chalkboard"/>
                <a:ea typeface="Chalkboard"/>
                <a:cs typeface="Chalkboard"/>
                <a:sym typeface="Chalkboard"/>
              </a:defRPr>
            </a:pPr>
            <a:r>
              <a:t>}).observe({type: 'largest-contentful-paint', buffered: true});</a:t>
            </a:r>
          </a:p>
        </p:txBody>
      </p:sp>
      <p:sp>
        <p:nvSpPr>
          <p:cNvPr id="218" name="performance.now()…"/>
          <p:cNvSpPr txBox="1"/>
          <p:nvPr/>
        </p:nvSpPr>
        <p:spPr>
          <a:xfrm>
            <a:off x="1225206" y="4320157"/>
            <a:ext cx="6455638" cy="26979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marL="546100" indent="-546100" algn="l" defTabSz="2438338">
              <a:spcBef>
                <a:spcPts val="2400"/>
              </a:spcBef>
              <a:buSzPct val="150000"/>
              <a:buChar char="•"/>
              <a:defRPr sz="3600"/>
            </a:pPr>
            <a:r>
              <a:t>performance.now()</a:t>
            </a:r>
          </a:p>
          <a:p>
            <a:pPr marL="546100" indent="-546100" algn="l" defTabSz="2438338">
              <a:spcBef>
                <a:spcPts val="2400"/>
              </a:spcBef>
              <a:buSzPct val="150000"/>
              <a:buChar char="•"/>
              <a:defRPr sz="3600"/>
            </a:pPr>
            <a:r>
              <a:t>performance.timeOrigin</a:t>
            </a:r>
          </a:p>
          <a:p>
            <a:pPr marL="546100" indent="-546100" algn="l" defTabSz="2438338">
              <a:spcBef>
                <a:spcPts val="2400"/>
              </a:spcBef>
              <a:buSzPct val="150000"/>
              <a:buChar char="•"/>
              <a:defRPr sz="3600"/>
            </a:pPr>
            <a:r>
              <a:t>performance.toJSON()</a:t>
            </a:r>
          </a:p>
        </p:txBody>
      </p:sp>
      <p:sp>
        <p:nvSpPr>
          <p:cNvPr id="219" name="High Resolution Time"/>
          <p:cNvSpPr txBox="1"/>
          <p:nvPr/>
        </p:nvSpPr>
        <p:spPr>
          <a:xfrm>
            <a:off x="1296108" y="3638988"/>
            <a:ext cx="4652589" cy="63093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825500">
              <a:lnSpc>
                <a:spcPct val="100000"/>
              </a:lnSpc>
              <a:defRPr sz="3200">
                <a:solidFill>
                  <a:schemeClr val="accent4">
                    <a:hueOff val="-904334"/>
                    <a:lumOff val="2953"/>
                  </a:schemeClr>
                </a:solidFill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pPr/>
            <a:r>
              <a:t>High Resolution Time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17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Navigation Timing"/>
          <p:cNvSpPr txBox="1"/>
          <p:nvPr>
            <p:ph type="body" idx="2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l"/>
          </a:lstStyle>
          <a:p>
            <a:pPr/>
            <a:r>
              <a:t>Navigation Timing</a:t>
            </a:r>
          </a:p>
        </p:txBody>
      </p:sp>
      <p:sp>
        <p:nvSpPr>
          <p:cNvPr id="224" name="performance.timing…"/>
          <p:cNvSpPr txBox="1"/>
          <p:nvPr>
            <p:ph type="body" sz="half" idx="1"/>
          </p:nvPr>
        </p:nvSpPr>
        <p:spPr>
          <a:xfrm>
            <a:off x="1219200" y="4023221"/>
            <a:ext cx="10714290" cy="8384679"/>
          </a:xfrm>
          <a:prstGeom prst="rect">
            <a:avLst/>
          </a:prstGeom>
        </p:spPr>
        <p:txBody>
          <a:bodyPr/>
          <a:lstStyle/>
          <a:p>
            <a:pPr/>
            <a:r>
              <a:t>performance.timing</a:t>
            </a:r>
          </a:p>
          <a:p>
            <a:pPr/>
            <a:r>
              <a:t>performance.navigation.type</a:t>
            </a:r>
          </a:p>
          <a:p>
            <a:pPr/>
            <a:r>
              <a:t>performance.navigation.redirectCount</a:t>
            </a:r>
          </a:p>
        </p:txBody>
      </p:sp>
      <p:pic>
        <p:nvPicPr>
          <p:cNvPr id="225" name="navigation-timestamp-diagram.png" descr="navigation-timestamp-diagra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716925" y="7789462"/>
            <a:ext cx="16244044" cy="5096171"/>
          </a:xfrm>
          <a:prstGeom prst="rect">
            <a:avLst/>
          </a:prstGeom>
          <a:ln w="12700">
            <a:miter lim="400000"/>
          </a:ln>
        </p:spPr>
      </p:pic>
      <p:sp>
        <p:nvSpPr>
          <p:cNvPr id="226" name="enum NavigationType {…"/>
          <p:cNvSpPr txBox="1"/>
          <p:nvPr/>
        </p:nvSpPr>
        <p:spPr>
          <a:xfrm>
            <a:off x="13686040" y="3154891"/>
            <a:ext cx="7939070" cy="4033432"/>
          </a:xfrm>
          <a:prstGeom prst="rect">
            <a:avLst/>
          </a:prstGeom>
          <a:solidFill>
            <a:schemeClr val="accent4">
              <a:hueOff val="349036"/>
              <a:lumOff val="17111"/>
            </a:schemeClr>
          </a:solidFill>
          <a:ln w="127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lnSpc>
                <a:spcPct val="117999"/>
              </a:lnSpc>
              <a:defRPr sz="3600">
                <a:solidFill>
                  <a:srgbClr val="5E5E5E"/>
                </a:solidFill>
                <a:latin typeface="Chalkboard"/>
                <a:ea typeface="Chalkboard"/>
                <a:cs typeface="Chalkboard"/>
                <a:sym typeface="Chalkboard"/>
              </a:defRPr>
            </a:pPr>
            <a:r>
              <a:t>enum NavigationType {</a:t>
            </a:r>
          </a:p>
          <a:p>
            <a:pPr algn="l" defTabSz="457200">
              <a:lnSpc>
                <a:spcPct val="117999"/>
              </a:lnSpc>
              <a:defRPr sz="3600">
                <a:solidFill>
                  <a:srgbClr val="5E5E5E"/>
                </a:solidFill>
                <a:latin typeface="Chalkboard"/>
                <a:ea typeface="Chalkboard"/>
                <a:cs typeface="Chalkboard"/>
                <a:sym typeface="Chalkboard"/>
              </a:defRPr>
            </a:pPr>
            <a:r>
              <a:t>    "navigate",</a:t>
            </a:r>
          </a:p>
          <a:p>
            <a:pPr algn="l" defTabSz="457200">
              <a:lnSpc>
                <a:spcPct val="117999"/>
              </a:lnSpc>
              <a:defRPr sz="3600">
                <a:solidFill>
                  <a:srgbClr val="5E5E5E"/>
                </a:solidFill>
                <a:latin typeface="Chalkboard"/>
                <a:ea typeface="Chalkboard"/>
                <a:cs typeface="Chalkboard"/>
                <a:sym typeface="Chalkboard"/>
              </a:defRPr>
            </a:pPr>
            <a:r>
              <a:t>    "reload",</a:t>
            </a:r>
          </a:p>
          <a:p>
            <a:pPr algn="l" defTabSz="457200">
              <a:lnSpc>
                <a:spcPct val="117999"/>
              </a:lnSpc>
              <a:defRPr sz="3600">
                <a:solidFill>
                  <a:srgbClr val="5E5E5E"/>
                </a:solidFill>
                <a:latin typeface="Chalkboard"/>
                <a:ea typeface="Chalkboard"/>
                <a:cs typeface="Chalkboard"/>
                <a:sym typeface="Chalkboard"/>
              </a:defRPr>
            </a:pPr>
            <a:r>
              <a:t>    "back_forward",</a:t>
            </a:r>
          </a:p>
          <a:p>
            <a:pPr algn="l" defTabSz="457200">
              <a:lnSpc>
                <a:spcPct val="117999"/>
              </a:lnSpc>
              <a:defRPr sz="3600">
                <a:solidFill>
                  <a:srgbClr val="5E5E5E"/>
                </a:solidFill>
                <a:latin typeface="Chalkboard"/>
                <a:ea typeface="Chalkboard"/>
                <a:cs typeface="Chalkboard"/>
                <a:sym typeface="Chalkboard"/>
              </a:defRPr>
            </a:pPr>
            <a:r>
              <a:t>    "prerender"</a:t>
            </a:r>
          </a:p>
          <a:p>
            <a:pPr algn="l" defTabSz="457200">
              <a:lnSpc>
                <a:spcPct val="117999"/>
              </a:lnSpc>
              <a:defRPr sz="3600">
                <a:solidFill>
                  <a:srgbClr val="5E5E5E"/>
                </a:solidFill>
                <a:latin typeface="Chalkboard"/>
                <a:ea typeface="Chalkboard"/>
                <a:cs typeface="Chalkboard"/>
                <a:sym typeface="Chalkboard"/>
              </a:defRPr>
            </a:pPr>
            <a:r>
              <a:t>};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26" grpId="1"/>
    </p:bldLst>
  </p:timing>
</p:sld>
</file>

<file path=ppt/theme/theme1.xml><?xml version="1.0" encoding="utf-8"?>
<a:theme xmlns:a="http://schemas.openxmlformats.org/drawingml/2006/main" xmlns:r="http://schemas.openxmlformats.org/officeDocument/2006/relationships" name="23_ClassicWhite">
  <a:themeElements>
    <a:clrScheme name="23_Clas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3E74D1"/>
      </a:accent1>
      <a:accent2>
        <a:srgbClr val="33C5B9"/>
      </a:accent2>
      <a:accent3>
        <a:srgbClr val="45B53C"/>
      </a:accent3>
      <a:accent4>
        <a:srgbClr val="FFBD16"/>
      </a:accent4>
      <a:accent5>
        <a:srgbClr val="E22146"/>
      </a:accent5>
      <a:accent6>
        <a:srgbClr val="836BB7"/>
      </a:accent6>
      <a:hlink>
        <a:srgbClr val="0000FF"/>
      </a:hlink>
      <a:folHlink>
        <a:srgbClr val="FF00FF"/>
      </a:folHlink>
    </a:clrScheme>
    <a:fontScheme name="23_ClassicWhite">
      <a:majorFont>
        <a:latin typeface="Canela Bold"/>
        <a:ea typeface="Canela Bold"/>
        <a:cs typeface="Canela Bold"/>
      </a:majorFont>
      <a:minorFont>
        <a:latin typeface="Canela Bold"/>
        <a:ea typeface="Canela Bold"/>
        <a:cs typeface="Canela Bold"/>
      </a:minorFont>
    </a:fontScheme>
    <a:fmtScheme name="23_Clas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11303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Graphik"/>
            <a:ea typeface="Graphik"/>
            <a:cs typeface="Graphik"/>
            <a:sym typeface="Graphi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400" rtl="0" fontAlgn="auto" latinLnBrk="0" hangingPunct="0">
          <a:lnSpc>
            <a:spcPct val="9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Canela Text Regular"/>
            <a:ea typeface="Canela Text Regular"/>
            <a:cs typeface="Canela Text Regular"/>
            <a:sym typeface="Canela Text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3_ClassicWhite">
  <a:themeElements>
    <a:clrScheme name="23_Clas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3E74D1"/>
      </a:accent1>
      <a:accent2>
        <a:srgbClr val="33C5B9"/>
      </a:accent2>
      <a:accent3>
        <a:srgbClr val="45B53C"/>
      </a:accent3>
      <a:accent4>
        <a:srgbClr val="FFBD16"/>
      </a:accent4>
      <a:accent5>
        <a:srgbClr val="E22146"/>
      </a:accent5>
      <a:accent6>
        <a:srgbClr val="836BB7"/>
      </a:accent6>
      <a:hlink>
        <a:srgbClr val="0000FF"/>
      </a:hlink>
      <a:folHlink>
        <a:srgbClr val="FF00FF"/>
      </a:folHlink>
    </a:clrScheme>
    <a:fontScheme name="23_ClassicWhite">
      <a:majorFont>
        <a:latin typeface="Canela Bold"/>
        <a:ea typeface="Canela Bold"/>
        <a:cs typeface="Canela Bold"/>
      </a:majorFont>
      <a:minorFont>
        <a:latin typeface="Canela Bold"/>
        <a:ea typeface="Canela Bold"/>
        <a:cs typeface="Canela Bold"/>
      </a:minorFont>
    </a:fontScheme>
    <a:fmtScheme name="23_Clas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11303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Graphik"/>
            <a:ea typeface="Graphik"/>
            <a:cs typeface="Graphik"/>
            <a:sym typeface="Graphi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400" rtl="0" fontAlgn="auto" latinLnBrk="0" hangingPunct="0">
          <a:lnSpc>
            <a:spcPct val="9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Canela Text Regular"/>
            <a:ea typeface="Canela Text Regular"/>
            <a:cs typeface="Canela Text Regular"/>
            <a:sym typeface="Canela Text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